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37"/>
  </p:notesMasterIdLst>
  <p:sldIdLst>
    <p:sldId id="3825" r:id="rId5"/>
    <p:sldId id="3826" r:id="rId6"/>
    <p:sldId id="3841" r:id="rId7"/>
    <p:sldId id="3827" r:id="rId8"/>
    <p:sldId id="3843" r:id="rId9"/>
    <p:sldId id="3831" r:id="rId10"/>
    <p:sldId id="3844" r:id="rId11"/>
    <p:sldId id="3845" r:id="rId12"/>
    <p:sldId id="3846" r:id="rId13"/>
    <p:sldId id="3848" r:id="rId14"/>
    <p:sldId id="3849" r:id="rId15"/>
    <p:sldId id="3850" r:id="rId16"/>
    <p:sldId id="3851" r:id="rId17"/>
    <p:sldId id="3854" r:id="rId18"/>
    <p:sldId id="3855" r:id="rId19"/>
    <p:sldId id="3856" r:id="rId20"/>
    <p:sldId id="3857" r:id="rId21"/>
    <p:sldId id="3858" r:id="rId22"/>
    <p:sldId id="3859" r:id="rId23"/>
    <p:sldId id="3860" r:id="rId24"/>
    <p:sldId id="3861" r:id="rId25"/>
    <p:sldId id="3862" r:id="rId26"/>
    <p:sldId id="3863" r:id="rId27"/>
    <p:sldId id="3828" r:id="rId28"/>
    <p:sldId id="3835" r:id="rId29"/>
    <p:sldId id="3837" r:id="rId30"/>
    <p:sldId id="3836" r:id="rId31"/>
    <p:sldId id="3838" r:id="rId32"/>
    <p:sldId id="3839" r:id="rId33"/>
    <p:sldId id="3840" r:id="rId34"/>
    <p:sldId id="3864" r:id="rId35"/>
    <p:sldId id="383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858" y="72"/>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05/8/layout/vProcess5" loCatId="process" qsTypeId="urn:microsoft.com/office/officeart/2005/8/quickstyle/simple2" qsCatId="simple" csTypeId="urn:microsoft.com/office/officeart/2005/8/colors/colorful5" csCatId="colorful" phldr="1"/>
      <dgm:spPr/>
      <dgm:t>
        <a:bodyPr/>
        <a:lstStyle/>
        <a:p>
          <a:endParaRPr lang="en-US"/>
        </a:p>
      </dgm:t>
    </dgm:pt>
    <dgm:pt modelId="{198ACE8E-34F4-43E6-BB2E-1809B1CC58DC}">
      <dgm:prSet/>
      <dgm:spPr/>
      <dgm:t>
        <a:bodyPr/>
        <a:lstStyle/>
        <a:p>
          <a:r>
            <a:rPr lang="en-US" dirty="0" err="1">
              <a:latin typeface="Calibri Light" panose="020F0302020204030204" pitchFamily="34" charset="0"/>
              <a:cs typeface="Calibri Light" panose="020F0302020204030204" pitchFamily="34" charset="0"/>
            </a:rPr>
            <a:t>Mỗi</a:t>
          </a:r>
          <a:r>
            <a:rPr lang="en-US" dirty="0">
              <a:latin typeface="Calibri Light" panose="020F0302020204030204" pitchFamily="34" charset="0"/>
              <a:cs typeface="Calibri Light" panose="020F0302020204030204" pitchFamily="34" charset="0"/>
            </a:rPr>
            <a:t> user </a:t>
          </a:r>
          <a:r>
            <a:rPr lang="en-US" dirty="0" err="1">
              <a:latin typeface="Calibri Light" panose="020F0302020204030204" pitchFamily="34" charset="0"/>
              <a:cs typeface="Calibri Light" panose="020F0302020204030204" pitchFamily="34" charset="0"/>
            </a:rPr>
            <a:t>tham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nhiều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dịch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vụ</a:t>
          </a:r>
          <a:endParaRPr lang="en-US" dirty="0">
            <a:latin typeface="Calibri Light" panose="020F0302020204030204" pitchFamily="34" charset="0"/>
            <a:cs typeface="Calibri Light" panose="020F0302020204030204" pitchFamily="34" charset="0"/>
          </a:endParaRPr>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dgm:t>
        <a:bodyPr/>
        <a:lstStyle/>
        <a:p>
          <a:r>
            <a:rPr lang="en-US"/>
            <a:t>1</a:t>
          </a:r>
          <a:endParaRPr lang="en-US" dirty="0"/>
        </a:p>
      </dgm:t>
    </dgm:pt>
    <dgm:pt modelId="{F7B81412-5EAE-488C-9259-0FA0EB0F090B}">
      <dgm:prSet/>
      <dgm:spPr/>
      <dgm:t>
        <a:bodyPr/>
        <a:lstStyle/>
        <a:p>
          <a:r>
            <a:rPr lang="en-US" b="0" i="0" u="none" dirty="0" err="1">
              <a:latin typeface="Calibri Light" panose="020F0302020204030204" pitchFamily="34" charset="0"/>
              <a:cs typeface="Calibri Light" panose="020F0302020204030204" pitchFamily="34" charset="0"/>
            </a:rPr>
            <a:t>Khó</a:t>
          </a:r>
          <a:r>
            <a:rPr lang="en-US" b="0" i="0" u="none" dirty="0">
              <a:latin typeface="Calibri Light" panose="020F0302020204030204" pitchFamily="34" charset="0"/>
              <a:cs typeface="Calibri Light" panose="020F0302020204030204" pitchFamily="34" charset="0"/>
            </a:rPr>
            <a:t> </a:t>
          </a:r>
          <a:r>
            <a:rPr lang="en-US" b="0" i="0" u="none" dirty="0" err="1">
              <a:latin typeface="Calibri Light" panose="020F0302020204030204" pitchFamily="34" charset="0"/>
              <a:cs typeface="Calibri Light" panose="020F0302020204030204" pitchFamily="34" charset="0"/>
            </a:rPr>
            <a:t>khăn</a:t>
          </a:r>
          <a:r>
            <a:rPr lang="en-US" b="0" i="0" u="none" dirty="0">
              <a:latin typeface="Calibri Light" panose="020F0302020204030204" pitchFamily="34" charset="0"/>
              <a:cs typeface="Calibri Light" panose="020F0302020204030204" pitchFamily="34" charset="0"/>
            </a:rPr>
            <a:t> </a:t>
          </a:r>
          <a:r>
            <a:rPr lang="en-US" b="0" i="0" u="none" dirty="0" err="1">
              <a:latin typeface="Calibri Light" panose="020F0302020204030204" pitchFamily="34" charset="0"/>
              <a:cs typeface="Calibri Light" panose="020F0302020204030204" pitchFamily="34" charset="0"/>
            </a:rPr>
            <a:t>cho</a:t>
          </a:r>
          <a:r>
            <a:rPr lang="en-US" b="0" i="0" u="none" dirty="0">
              <a:latin typeface="Calibri Light" panose="020F0302020204030204" pitchFamily="34" charset="0"/>
              <a:cs typeface="Calibri Light" panose="020F0302020204030204" pitchFamily="34" charset="0"/>
            </a:rPr>
            <a:t> user. </a:t>
          </a:r>
          <a:endParaRPr lang="en-US" dirty="0">
            <a:latin typeface="Calibri Light" panose="020F0302020204030204" pitchFamily="34" charset="0"/>
            <a:cs typeface="Calibri Light" panose="020F0302020204030204" pitchFamily="34" charset="0"/>
          </a:endParaRPr>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4" phldr="0"/>
      <dgm:spPr/>
      <dgm:t>
        <a:bodyPr/>
        <a:lstStyle/>
        <a:p>
          <a:endParaRPr lang="en-US" dirty="0"/>
        </a:p>
      </dgm:t>
    </dgm:pt>
    <dgm:pt modelId="{0F6BA1FB-59E5-4F16-A7B4-1533BB1F09E4}">
      <dgm:prSet/>
      <dgm:spPr/>
      <dgm:t>
        <a:bodyPr/>
        <a:lstStyle/>
        <a:p>
          <a:r>
            <a:rPr lang="en-US" dirty="0" err="1">
              <a:latin typeface="Calibri Light" panose="020F0302020204030204" pitchFamily="34" charset="0"/>
              <a:cs typeface="Calibri Light" panose="020F0302020204030204" pitchFamily="34" charset="0"/>
            </a:rPr>
            <a:t>Nhiều</a:t>
          </a:r>
          <a:r>
            <a:rPr lang="en-US" dirty="0">
              <a:latin typeface="Calibri Light" panose="020F0302020204030204" pitchFamily="34" charset="0"/>
              <a:cs typeface="Calibri Light" panose="020F0302020204030204" pitchFamily="34" charset="0"/>
            </a:rPr>
            <a:t> server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endParaRPr lang="en-US" dirty="0">
            <a:latin typeface="Calibri Light" panose="020F0302020204030204" pitchFamily="34" charset="0"/>
            <a:cs typeface="Calibri Light" panose="020F0302020204030204" pitchFamily="34" charset="0"/>
          </a:endParaRPr>
        </a:p>
      </dgm:t>
    </dgm:pt>
    <dgm:pt modelId="{7DBF5CB5-29DD-4671-A0F3-981D48571500}" type="sibTrans" cxnId="{F0FA65E5-FB81-4E7A-9467-65363565F4A0}">
      <dgm:prSet phldrT="2" phldr="0"/>
      <dgm:spPr/>
      <dgm:t>
        <a:bodyPr/>
        <a:lstStyle/>
        <a:p>
          <a:r>
            <a:rPr lang="en-US"/>
            <a:t>2</a:t>
          </a:r>
          <a:endParaRPr lang="en-US" dirty="0"/>
        </a:p>
      </dgm:t>
    </dgm:pt>
    <dgm:pt modelId="{6A557BB1-C0DD-44CB-8745-CE5481476209}" type="parTrans" cxnId="{F0FA65E5-FB81-4E7A-9467-65363565F4A0}">
      <dgm:prSet/>
      <dgm:spPr/>
      <dgm:t>
        <a:bodyPr/>
        <a:lstStyle/>
        <a:p>
          <a:endParaRPr lang="en-US"/>
        </a:p>
      </dgm:t>
    </dgm:pt>
    <dgm:pt modelId="{1D096F01-AEA8-401D-8348-98E9A81F3CE0}">
      <dgm:prSet/>
      <dgm:spPr/>
      <dgm:t>
        <a:bodyPr/>
        <a:lstStyle/>
        <a:p>
          <a:r>
            <a:rPr lang="en-US" dirty="0" err="1">
              <a:latin typeface="Calibri Light" panose="020F0302020204030204" pitchFamily="34" charset="0"/>
              <a:cs typeface="Calibri Light" panose="020F0302020204030204" pitchFamily="34" charset="0"/>
            </a:rPr>
            <a:t>Nhiều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tài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khoản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endParaRPr lang="en-US" dirty="0">
            <a:latin typeface="Calibri Light" panose="020F0302020204030204" pitchFamily="34" charset="0"/>
            <a:cs typeface="Calibri Light" panose="020F0302020204030204" pitchFamily="34" charset="0"/>
          </a:endParaRPr>
        </a:p>
      </dgm:t>
    </dgm:pt>
    <dgm:pt modelId="{6088456C-4B73-4948-985C-DD954DEF44EF}" type="sibTrans" cxnId="{FD2381C0-DA6F-4859-90D6-313730044E7C}">
      <dgm:prSet phldrT="3" phldr="0"/>
      <dgm:spPr/>
      <dgm:t>
        <a:bodyPr/>
        <a:lstStyle/>
        <a:p>
          <a:r>
            <a:rPr lang="en-US"/>
            <a:t>3</a:t>
          </a:r>
          <a:endParaRPr lang="en-US" dirty="0"/>
        </a:p>
      </dgm:t>
    </dgm:pt>
    <dgm:pt modelId="{AB9DA1CE-0370-48BB-8362-3A4CBF7FFB29}" type="parTrans" cxnId="{FD2381C0-DA6F-4859-90D6-313730044E7C}">
      <dgm:prSet/>
      <dgm:spPr/>
      <dgm:t>
        <a:bodyPr/>
        <a:lstStyle/>
        <a:p>
          <a:endParaRPr lang="en-US"/>
        </a:p>
      </dgm:t>
    </dgm:pt>
    <dgm:pt modelId="{97EB6914-1575-4968-87AC-95AF1B3CC509}" type="pres">
      <dgm:prSet presAssocID="{0F5B3066-540F-4606-ADEC-65EB1C3E9627}" presName="outerComposite" presStyleCnt="0">
        <dgm:presLayoutVars>
          <dgm:chMax val="5"/>
          <dgm:dir/>
          <dgm:resizeHandles val="exact"/>
        </dgm:presLayoutVars>
      </dgm:prSet>
      <dgm:spPr/>
    </dgm:pt>
    <dgm:pt modelId="{D45FE81E-9E69-488C-8BAC-B8C8667B4B8B}" type="pres">
      <dgm:prSet presAssocID="{0F5B3066-540F-4606-ADEC-65EB1C3E9627}" presName="dummyMaxCanvas" presStyleCnt="0">
        <dgm:presLayoutVars/>
      </dgm:prSet>
      <dgm:spPr/>
    </dgm:pt>
    <dgm:pt modelId="{BEE82D56-EEF2-4A81-92E0-F5A16F16EFBE}" type="pres">
      <dgm:prSet presAssocID="{0F5B3066-540F-4606-ADEC-65EB1C3E9627}" presName="FourNodes_1" presStyleLbl="node1" presStyleIdx="0" presStyleCnt="4">
        <dgm:presLayoutVars>
          <dgm:bulletEnabled val="1"/>
        </dgm:presLayoutVars>
      </dgm:prSet>
      <dgm:spPr/>
    </dgm:pt>
    <dgm:pt modelId="{193C06EB-AE0E-4250-8001-F54E19E50988}" type="pres">
      <dgm:prSet presAssocID="{0F5B3066-540F-4606-ADEC-65EB1C3E9627}" presName="FourNodes_2" presStyleLbl="node1" presStyleIdx="1" presStyleCnt="4">
        <dgm:presLayoutVars>
          <dgm:bulletEnabled val="1"/>
        </dgm:presLayoutVars>
      </dgm:prSet>
      <dgm:spPr/>
    </dgm:pt>
    <dgm:pt modelId="{0BEC1B2E-B40F-4B0A-A93A-ABCD3B1315B4}" type="pres">
      <dgm:prSet presAssocID="{0F5B3066-540F-4606-ADEC-65EB1C3E9627}" presName="FourNodes_3" presStyleLbl="node1" presStyleIdx="2" presStyleCnt="4">
        <dgm:presLayoutVars>
          <dgm:bulletEnabled val="1"/>
        </dgm:presLayoutVars>
      </dgm:prSet>
      <dgm:spPr/>
    </dgm:pt>
    <dgm:pt modelId="{EE17C796-39F3-4538-B6C5-381BB1F06844}" type="pres">
      <dgm:prSet presAssocID="{0F5B3066-540F-4606-ADEC-65EB1C3E9627}" presName="FourNodes_4" presStyleLbl="node1" presStyleIdx="3" presStyleCnt="4">
        <dgm:presLayoutVars>
          <dgm:bulletEnabled val="1"/>
        </dgm:presLayoutVars>
      </dgm:prSet>
      <dgm:spPr/>
    </dgm:pt>
    <dgm:pt modelId="{63AA85F9-C55E-4F9A-B1D1-43825F04C00E}" type="pres">
      <dgm:prSet presAssocID="{0F5B3066-540F-4606-ADEC-65EB1C3E9627}" presName="FourConn_1-2" presStyleLbl="fgAccFollowNode1" presStyleIdx="0" presStyleCnt="3">
        <dgm:presLayoutVars>
          <dgm:bulletEnabled val="1"/>
        </dgm:presLayoutVars>
      </dgm:prSet>
      <dgm:spPr/>
    </dgm:pt>
    <dgm:pt modelId="{5438A4B8-3445-4A7D-B53C-F9FEC3968F65}" type="pres">
      <dgm:prSet presAssocID="{0F5B3066-540F-4606-ADEC-65EB1C3E9627}" presName="FourConn_2-3" presStyleLbl="fgAccFollowNode1" presStyleIdx="1" presStyleCnt="3">
        <dgm:presLayoutVars>
          <dgm:bulletEnabled val="1"/>
        </dgm:presLayoutVars>
      </dgm:prSet>
      <dgm:spPr/>
    </dgm:pt>
    <dgm:pt modelId="{CF6EEDCB-E560-4750-95A3-E7CA88CF3D99}" type="pres">
      <dgm:prSet presAssocID="{0F5B3066-540F-4606-ADEC-65EB1C3E9627}" presName="FourConn_3-4" presStyleLbl="fgAccFollowNode1" presStyleIdx="2" presStyleCnt="3">
        <dgm:presLayoutVars>
          <dgm:bulletEnabled val="1"/>
        </dgm:presLayoutVars>
      </dgm:prSet>
      <dgm:spPr/>
    </dgm:pt>
    <dgm:pt modelId="{7C98543E-F126-4C10-9805-F4110F5589BA}" type="pres">
      <dgm:prSet presAssocID="{0F5B3066-540F-4606-ADEC-65EB1C3E9627}" presName="FourNodes_1_text" presStyleLbl="node1" presStyleIdx="3" presStyleCnt="4">
        <dgm:presLayoutVars>
          <dgm:bulletEnabled val="1"/>
        </dgm:presLayoutVars>
      </dgm:prSet>
      <dgm:spPr/>
    </dgm:pt>
    <dgm:pt modelId="{40CFEB5B-5CBC-42E5-9E4B-9BE91E836AB1}" type="pres">
      <dgm:prSet presAssocID="{0F5B3066-540F-4606-ADEC-65EB1C3E9627}" presName="FourNodes_2_text" presStyleLbl="node1" presStyleIdx="3" presStyleCnt="4">
        <dgm:presLayoutVars>
          <dgm:bulletEnabled val="1"/>
        </dgm:presLayoutVars>
      </dgm:prSet>
      <dgm:spPr/>
    </dgm:pt>
    <dgm:pt modelId="{FADDD7AC-F8F3-4E7D-A1B6-64028A1D3755}" type="pres">
      <dgm:prSet presAssocID="{0F5B3066-540F-4606-ADEC-65EB1C3E9627}" presName="FourNodes_3_text" presStyleLbl="node1" presStyleIdx="3" presStyleCnt="4">
        <dgm:presLayoutVars>
          <dgm:bulletEnabled val="1"/>
        </dgm:presLayoutVars>
      </dgm:prSet>
      <dgm:spPr/>
    </dgm:pt>
    <dgm:pt modelId="{724F4E19-7A98-4F40-AB17-1C33BD2AB363}" type="pres">
      <dgm:prSet presAssocID="{0F5B3066-540F-4606-ADEC-65EB1C3E9627}" presName="FourNodes_4_text" presStyleLbl="node1" presStyleIdx="3" presStyleCnt="4">
        <dgm:presLayoutVars>
          <dgm:bulletEnabled val="1"/>
        </dgm:presLayoutVars>
      </dgm:prSet>
      <dgm:spPr/>
    </dgm:pt>
  </dgm:ptLst>
  <dgm:cxnLst>
    <dgm:cxn modelId="{3D68821A-6BE9-4387-857C-9D41F0558490}" type="presOf" srcId="{F7B81412-5EAE-488C-9259-0FA0EB0F090B}" destId="{EE17C796-39F3-4538-B6C5-381BB1F06844}" srcOrd="0" destOrd="0" presId="urn:microsoft.com/office/officeart/2005/8/layout/vProcess5"/>
    <dgm:cxn modelId="{16F0BD23-A40A-4466-9A17-C7C17608CA7A}" type="presOf" srcId="{F7B81412-5EAE-488C-9259-0FA0EB0F090B}" destId="{724F4E19-7A98-4F40-AB17-1C33BD2AB363}" srcOrd="1" destOrd="0" presId="urn:microsoft.com/office/officeart/2005/8/layout/vProcess5"/>
    <dgm:cxn modelId="{8327A44B-5326-4A8B-9B23-A3D3C09A16F3}" srcId="{0F5B3066-540F-4606-ADEC-65EB1C3E9627}" destId="{198ACE8E-34F4-43E6-BB2E-1809B1CC58DC}" srcOrd="0" destOrd="0" parTransId="{49F555B2-B165-4CB6-8578-DF4BCD791ABF}" sibTransId="{C54063C4-24CD-4834-9424-53756AE38C6B}"/>
    <dgm:cxn modelId="{8CE77A57-B515-408A-9CA6-DF11500521BA}" type="presOf" srcId="{0F6BA1FB-59E5-4F16-A7B4-1533BB1F09E4}" destId="{40CFEB5B-5CBC-42E5-9E4B-9BE91E836AB1}" srcOrd="1" destOrd="0" presId="urn:microsoft.com/office/officeart/2005/8/layout/vProcess5"/>
    <dgm:cxn modelId="{E38CCF79-F1A1-42B5-9CEE-E4C7A5C611A2}" type="presOf" srcId="{7DBF5CB5-29DD-4671-A0F3-981D48571500}" destId="{5438A4B8-3445-4A7D-B53C-F9FEC3968F65}" srcOrd="0" destOrd="0" presId="urn:microsoft.com/office/officeart/2005/8/layout/vProcess5"/>
    <dgm:cxn modelId="{DD6C0099-7B4D-426E-AAB0-2C95229EB323}" type="presOf" srcId="{198ACE8E-34F4-43E6-BB2E-1809B1CC58DC}" destId="{7C98543E-F126-4C10-9805-F4110F5589BA}" srcOrd="1" destOrd="0" presId="urn:microsoft.com/office/officeart/2005/8/layout/vProcess5"/>
    <dgm:cxn modelId="{A7CAB1AE-4135-40D6-874E-373540D7A5B5}" type="presOf" srcId="{198ACE8E-34F4-43E6-BB2E-1809B1CC58DC}" destId="{BEE82D56-EEF2-4A81-92E0-F5A16F16EFBE}" srcOrd="0" destOrd="0" presId="urn:microsoft.com/office/officeart/2005/8/layout/vProcess5"/>
    <dgm:cxn modelId="{74712FBA-3767-4A24-B84D-276F4604E96E}" type="presOf" srcId="{C54063C4-24CD-4834-9424-53756AE38C6B}" destId="{63AA85F9-C55E-4F9A-B1D1-43825F04C00E}" srcOrd="0" destOrd="0" presId="urn:microsoft.com/office/officeart/2005/8/layout/vProcess5"/>
    <dgm:cxn modelId="{AD7281BE-8A99-43C0-9016-4082EB985BF2}" srcId="{0F5B3066-540F-4606-ADEC-65EB1C3E9627}" destId="{F7B81412-5EAE-488C-9259-0FA0EB0F090B}" srcOrd="3"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922662D2-0D71-483F-A796-6FCCF15267F1}" type="presOf" srcId="{1D096F01-AEA8-401D-8348-98E9A81F3CE0}" destId="{FADDD7AC-F8F3-4E7D-A1B6-64028A1D3755}" srcOrd="1" destOrd="0" presId="urn:microsoft.com/office/officeart/2005/8/layout/vProcess5"/>
    <dgm:cxn modelId="{AEBEA0D5-6363-4AA5-9B15-BA5DF6B1A819}" type="presOf" srcId="{0F6BA1FB-59E5-4F16-A7B4-1533BB1F09E4}" destId="{193C06EB-AE0E-4250-8001-F54E19E50988}" srcOrd="0" destOrd="0" presId="urn:microsoft.com/office/officeart/2005/8/layout/vProcess5"/>
    <dgm:cxn modelId="{F0FA65E5-FB81-4E7A-9467-65363565F4A0}" srcId="{0F5B3066-540F-4606-ADEC-65EB1C3E9627}" destId="{0F6BA1FB-59E5-4F16-A7B4-1533BB1F09E4}" srcOrd="1" destOrd="0" parTransId="{6A557BB1-C0DD-44CB-8745-CE5481476209}" sibTransId="{7DBF5CB5-29DD-4671-A0F3-981D48571500}"/>
    <dgm:cxn modelId="{7457DEE5-FD1F-4143-9084-EE2CBABE422E}" type="presOf" srcId="{1D096F01-AEA8-401D-8348-98E9A81F3CE0}" destId="{0BEC1B2E-B40F-4B0A-A93A-ABCD3B1315B4}" srcOrd="0" destOrd="0" presId="urn:microsoft.com/office/officeart/2005/8/layout/vProcess5"/>
    <dgm:cxn modelId="{891AF3E5-25E9-462C-BB6E-6F781FD69507}" type="presOf" srcId="{6088456C-4B73-4948-985C-DD954DEF44EF}" destId="{CF6EEDCB-E560-4750-95A3-E7CA88CF3D99}" srcOrd="0" destOrd="0" presId="urn:microsoft.com/office/officeart/2005/8/layout/vProcess5"/>
    <dgm:cxn modelId="{581FAEF8-723C-4820-A467-B93ED1DA1F64}" type="presOf" srcId="{0F5B3066-540F-4606-ADEC-65EB1C3E9627}" destId="{97EB6914-1575-4968-87AC-95AF1B3CC509}" srcOrd="0" destOrd="0" presId="urn:microsoft.com/office/officeart/2005/8/layout/vProcess5"/>
    <dgm:cxn modelId="{8016CE0E-6728-4FA1-9BEC-4606E396E6FF}" type="presParOf" srcId="{97EB6914-1575-4968-87AC-95AF1B3CC509}" destId="{D45FE81E-9E69-488C-8BAC-B8C8667B4B8B}" srcOrd="0" destOrd="0" presId="urn:microsoft.com/office/officeart/2005/8/layout/vProcess5"/>
    <dgm:cxn modelId="{55D36034-6047-4F9B-9101-B9E37CBC5608}" type="presParOf" srcId="{97EB6914-1575-4968-87AC-95AF1B3CC509}" destId="{BEE82D56-EEF2-4A81-92E0-F5A16F16EFBE}" srcOrd="1" destOrd="0" presId="urn:microsoft.com/office/officeart/2005/8/layout/vProcess5"/>
    <dgm:cxn modelId="{53EDB72B-7F01-4585-A4AC-734F0DE87A1F}" type="presParOf" srcId="{97EB6914-1575-4968-87AC-95AF1B3CC509}" destId="{193C06EB-AE0E-4250-8001-F54E19E50988}" srcOrd="2" destOrd="0" presId="urn:microsoft.com/office/officeart/2005/8/layout/vProcess5"/>
    <dgm:cxn modelId="{9CB2476B-1890-4B99-B28B-048E34B5AA51}" type="presParOf" srcId="{97EB6914-1575-4968-87AC-95AF1B3CC509}" destId="{0BEC1B2E-B40F-4B0A-A93A-ABCD3B1315B4}" srcOrd="3" destOrd="0" presId="urn:microsoft.com/office/officeart/2005/8/layout/vProcess5"/>
    <dgm:cxn modelId="{CFCCA9EF-502E-4991-AF0B-E7ECD14764CB}" type="presParOf" srcId="{97EB6914-1575-4968-87AC-95AF1B3CC509}" destId="{EE17C796-39F3-4538-B6C5-381BB1F06844}" srcOrd="4" destOrd="0" presId="urn:microsoft.com/office/officeart/2005/8/layout/vProcess5"/>
    <dgm:cxn modelId="{98D8FBF0-B6C5-4073-9C4F-C7BE4E73E493}" type="presParOf" srcId="{97EB6914-1575-4968-87AC-95AF1B3CC509}" destId="{63AA85F9-C55E-4F9A-B1D1-43825F04C00E}" srcOrd="5" destOrd="0" presId="urn:microsoft.com/office/officeart/2005/8/layout/vProcess5"/>
    <dgm:cxn modelId="{8FC5D6AC-C3BE-4CE6-898E-B0DE36452229}" type="presParOf" srcId="{97EB6914-1575-4968-87AC-95AF1B3CC509}" destId="{5438A4B8-3445-4A7D-B53C-F9FEC3968F65}" srcOrd="6" destOrd="0" presId="urn:microsoft.com/office/officeart/2005/8/layout/vProcess5"/>
    <dgm:cxn modelId="{A545A1BE-AAA8-4831-BC4E-E3695D0786FE}" type="presParOf" srcId="{97EB6914-1575-4968-87AC-95AF1B3CC509}" destId="{CF6EEDCB-E560-4750-95A3-E7CA88CF3D99}" srcOrd="7" destOrd="0" presId="urn:microsoft.com/office/officeart/2005/8/layout/vProcess5"/>
    <dgm:cxn modelId="{D7B0B86F-CC79-4154-BD96-9192FA899451}" type="presParOf" srcId="{97EB6914-1575-4968-87AC-95AF1B3CC509}" destId="{7C98543E-F126-4C10-9805-F4110F5589BA}" srcOrd="8" destOrd="0" presId="urn:microsoft.com/office/officeart/2005/8/layout/vProcess5"/>
    <dgm:cxn modelId="{B0E01D5A-BA3A-45FB-A40D-C9B3E3AA8F84}" type="presParOf" srcId="{97EB6914-1575-4968-87AC-95AF1B3CC509}" destId="{40CFEB5B-5CBC-42E5-9E4B-9BE91E836AB1}" srcOrd="9" destOrd="0" presId="urn:microsoft.com/office/officeart/2005/8/layout/vProcess5"/>
    <dgm:cxn modelId="{DACA1323-D27F-43A5-9E4B-8C8D874D181D}" type="presParOf" srcId="{97EB6914-1575-4968-87AC-95AF1B3CC509}" destId="{FADDD7AC-F8F3-4E7D-A1B6-64028A1D3755}" srcOrd="10" destOrd="0" presId="urn:microsoft.com/office/officeart/2005/8/layout/vProcess5"/>
    <dgm:cxn modelId="{BFDD5AB1-4519-4B79-A1EB-935F2A3B64E3}" type="presParOf" srcId="{97EB6914-1575-4968-87AC-95AF1B3CC509}" destId="{724F4E19-7A98-4F40-AB17-1C33BD2AB363}"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2D19A8-664D-424E-A2AE-C8F09C6F752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44F3B42-6E24-4A18-A8D1-43DC4E24D460}">
      <dgm:prSet phldrT="[Text]"/>
      <dgm:spPr>
        <a:solidFill>
          <a:schemeClr val="accent2"/>
        </a:solidFill>
        <a:ln>
          <a:solidFill>
            <a:schemeClr val="accent2"/>
          </a:solidFill>
        </a:ln>
      </dgm:spPr>
      <dgm:t>
        <a:bodyPr/>
        <a:lstStyle/>
        <a:p>
          <a:pPr>
            <a:buFont typeface="Arial" panose="020B0604020202020204" pitchFamily="34" charset="0"/>
            <a:buChar char="•"/>
          </a:pPr>
          <a:r>
            <a:rPr lang="vi-VN" dirty="0">
              <a:latin typeface="Calibri Light" panose="020F0302020204030204" pitchFamily="34" charset="0"/>
              <a:cs typeface="Calibri Light" panose="020F0302020204030204" pitchFamily="34" charset="0"/>
            </a:rPr>
            <a:t>Cần mô hình chuẩn để chia sẻ tài khoản xác thực user (Gmail) cũng như cho phép các dịch vụ cộng tác với nhau trong quá trình xác thực user uthentication) và cấp quyền truy nh</a:t>
          </a:r>
          <a:r>
            <a:rPr lang="en-US" dirty="0" err="1">
              <a:latin typeface="Calibri Light" panose="020F0302020204030204" pitchFamily="34" charset="0"/>
              <a:cs typeface="Calibri Light" panose="020F0302020204030204" pitchFamily="34" charset="0"/>
            </a:rPr>
            <a:t>ập</a:t>
          </a:r>
          <a:r>
            <a:rPr lang="vi-VN" dirty="0">
              <a:latin typeface="Calibri Light" panose="020F0302020204030204" pitchFamily="34" charset="0"/>
              <a:cs typeface="Calibri Light" panose="020F0302020204030204" pitchFamily="34" charset="0"/>
            </a:rPr>
            <a:t> (authorization) đến các tài nguyên của mỗi dịch vụ</a:t>
          </a:r>
          <a:endParaRPr lang="en-US" dirty="0"/>
        </a:p>
      </dgm:t>
    </dgm:pt>
    <dgm:pt modelId="{2756A17D-E03D-4D4B-AF40-D214207F03F7}" type="parTrans" cxnId="{CF7168BC-551B-49BE-A75E-7960A7860ED6}">
      <dgm:prSet/>
      <dgm:spPr/>
      <dgm:t>
        <a:bodyPr/>
        <a:lstStyle/>
        <a:p>
          <a:endParaRPr lang="en-US"/>
        </a:p>
      </dgm:t>
    </dgm:pt>
    <dgm:pt modelId="{A7364B3C-4266-46A7-A80A-CD1E2C0E120F}" type="sibTrans" cxnId="{CF7168BC-551B-49BE-A75E-7960A7860ED6}">
      <dgm:prSet/>
      <dgm:spPr/>
      <dgm:t>
        <a:bodyPr/>
        <a:lstStyle/>
        <a:p>
          <a:endParaRPr lang="en-US"/>
        </a:p>
      </dgm:t>
    </dgm:pt>
    <dgm:pt modelId="{5F6DEB91-CFB6-4783-9161-4186C439FD8D}">
      <dgm:prSet phldrT="[Text]"/>
      <dgm:spPr>
        <a:solidFill>
          <a:schemeClr val="accent2"/>
        </a:solidFill>
        <a:ln>
          <a:solidFill>
            <a:schemeClr val="accent2"/>
          </a:solidFill>
        </a:ln>
      </dgm:spPr>
      <dgm:t>
        <a:bodyPr/>
        <a:lstStyle/>
        <a:p>
          <a:r>
            <a:rPr lang="en-US" dirty="0">
              <a:latin typeface="Calibri Light" panose="020F0302020204030204" pitchFamily="34" charset="0"/>
              <a:cs typeface="Calibri Light" panose="020F0302020204030204" pitchFamily="34" charset="0"/>
            </a:rPr>
            <a:t>=&gt; Ra </a:t>
          </a:r>
          <a:r>
            <a:rPr lang="en-US" dirty="0" err="1">
              <a:latin typeface="Calibri Light" panose="020F0302020204030204" pitchFamily="34" charset="0"/>
              <a:cs typeface="Calibri Light" panose="020F0302020204030204" pitchFamily="34" charset="0"/>
            </a:rPr>
            <a:t>đời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Chuẩn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Oauth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OpenID</a:t>
          </a:r>
          <a:endParaRPr lang="en-US" dirty="0"/>
        </a:p>
      </dgm:t>
    </dgm:pt>
    <dgm:pt modelId="{2B25FEEB-B11B-4814-B12B-5FE8584F3CDF}" type="parTrans" cxnId="{B538C907-68D3-4A04-A301-FE6E3FD94092}">
      <dgm:prSet/>
      <dgm:spPr/>
      <dgm:t>
        <a:bodyPr/>
        <a:lstStyle/>
        <a:p>
          <a:endParaRPr lang="en-US"/>
        </a:p>
      </dgm:t>
    </dgm:pt>
    <dgm:pt modelId="{7AE45C7A-5204-4B80-8EBA-6DBF777B6D1E}" type="sibTrans" cxnId="{B538C907-68D3-4A04-A301-FE6E3FD94092}">
      <dgm:prSet/>
      <dgm:spPr/>
      <dgm:t>
        <a:bodyPr/>
        <a:lstStyle/>
        <a:p>
          <a:endParaRPr lang="en-US"/>
        </a:p>
      </dgm:t>
    </dgm:pt>
    <dgm:pt modelId="{1282C2B4-7BA7-4452-98E6-86F99160236A}" type="pres">
      <dgm:prSet presAssocID="{ED2D19A8-664D-424E-A2AE-C8F09C6F7525}" presName="linear" presStyleCnt="0">
        <dgm:presLayoutVars>
          <dgm:animLvl val="lvl"/>
          <dgm:resizeHandles val="exact"/>
        </dgm:presLayoutVars>
      </dgm:prSet>
      <dgm:spPr/>
    </dgm:pt>
    <dgm:pt modelId="{5E108361-CDB4-4DE1-9E5D-C073AB120ED4}" type="pres">
      <dgm:prSet presAssocID="{244F3B42-6E24-4A18-A8D1-43DC4E24D460}" presName="parentText" presStyleLbl="node1" presStyleIdx="0" presStyleCnt="2">
        <dgm:presLayoutVars>
          <dgm:chMax val="0"/>
          <dgm:bulletEnabled val="1"/>
        </dgm:presLayoutVars>
      </dgm:prSet>
      <dgm:spPr/>
    </dgm:pt>
    <dgm:pt modelId="{9255F1B5-F852-4D2B-9D63-899A1C2221AC}" type="pres">
      <dgm:prSet presAssocID="{A7364B3C-4266-46A7-A80A-CD1E2C0E120F}" presName="spacer" presStyleCnt="0"/>
      <dgm:spPr/>
    </dgm:pt>
    <dgm:pt modelId="{0879D996-0189-4900-82A3-D21C17F89767}" type="pres">
      <dgm:prSet presAssocID="{5F6DEB91-CFB6-4783-9161-4186C439FD8D}" presName="parentText" presStyleLbl="node1" presStyleIdx="1" presStyleCnt="2">
        <dgm:presLayoutVars>
          <dgm:chMax val="0"/>
          <dgm:bulletEnabled val="1"/>
        </dgm:presLayoutVars>
      </dgm:prSet>
      <dgm:spPr/>
    </dgm:pt>
  </dgm:ptLst>
  <dgm:cxnLst>
    <dgm:cxn modelId="{B538C907-68D3-4A04-A301-FE6E3FD94092}" srcId="{ED2D19A8-664D-424E-A2AE-C8F09C6F7525}" destId="{5F6DEB91-CFB6-4783-9161-4186C439FD8D}" srcOrd="1" destOrd="0" parTransId="{2B25FEEB-B11B-4814-B12B-5FE8584F3CDF}" sibTransId="{7AE45C7A-5204-4B80-8EBA-6DBF777B6D1E}"/>
    <dgm:cxn modelId="{564EFE36-36F0-457A-A6A2-CE937F8784EA}" type="presOf" srcId="{ED2D19A8-664D-424E-A2AE-C8F09C6F7525}" destId="{1282C2B4-7BA7-4452-98E6-86F99160236A}" srcOrd="0" destOrd="0" presId="urn:microsoft.com/office/officeart/2005/8/layout/vList2"/>
    <dgm:cxn modelId="{CF7168BC-551B-49BE-A75E-7960A7860ED6}" srcId="{ED2D19A8-664D-424E-A2AE-C8F09C6F7525}" destId="{244F3B42-6E24-4A18-A8D1-43DC4E24D460}" srcOrd="0" destOrd="0" parTransId="{2756A17D-E03D-4D4B-AF40-D214207F03F7}" sibTransId="{A7364B3C-4266-46A7-A80A-CD1E2C0E120F}"/>
    <dgm:cxn modelId="{1F2FD8DA-DAF1-477C-9C27-B18AC30ED3D1}" type="presOf" srcId="{244F3B42-6E24-4A18-A8D1-43DC4E24D460}" destId="{5E108361-CDB4-4DE1-9E5D-C073AB120ED4}" srcOrd="0" destOrd="0" presId="urn:microsoft.com/office/officeart/2005/8/layout/vList2"/>
    <dgm:cxn modelId="{211A54F8-2AC5-42F6-80A4-AC9EC545D416}" type="presOf" srcId="{5F6DEB91-CFB6-4783-9161-4186C439FD8D}" destId="{0879D996-0189-4900-82A3-D21C17F89767}" srcOrd="0" destOrd="0" presId="urn:microsoft.com/office/officeart/2005/8/layout/vList2"/>
    <dgm:cxn modelId="{2B2F3873-8CAC-4A6C-944E-E121A88E0D22}" type="presParOf" srcId="{1282C2B4-7BA7-4452-98E6-86F99160236A}" destId="{5E108361-CDB4-4DE1-9E5D-C073AB120ED4}" srcOrd="0" destOrd="0" presId="urn:microsoft.com/office/officeart/2005/8/layout/vList2"/>
    <dgm:cxn modelId="{B1FB120A-4B9F-4D7C-89F8-AE697D2E83EC}" type="presParOf" srcId="{1282C2B4-7BA7-4452-98E6-86F99160236A}" destId="{9255F1B5-F852-4D2B-9D63-899A1C2221AC}" srcOrd="1" destOrd="0" presId="urn:microsoft.com/office/officeart/2005/8/layout/vList2"/>
    <dgm:cxn modelId="{C98F68DF-9C74-4A95-870A-D0D1E53EDED2}" type="presParOf" srcId="{1282C2B4-7BA7-4452-98E6-86F99160236A}" destId="{0879D996-0189-4900-82A3-D21C17F8976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2EDD48-2AE0-4577-A843-958C5F9338E7}"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6D888FE8-ECCC-4029-906D-9F93A70C8471}">
      <dgm:prSet phldrT="[Text]"/>
      <dgm:spPr>
        <a:solidFill>
          <a:schemeClr val="accent2"/>
        </a:solidFill>
        <a:ln>
          <a:solidFill>
            <a:schemeClr val="accent2"/>
          </a:solidFill>
        </a:ln>
      </dgm:spPr>
      <dgm:t>
        <a:bodyPr/>
        <a:lstStyle/>
        <a:p>
          <a:r>
            <a:rPr lang="en-US" b="1" dirty="0"/>
            <a:t>Resource Owner</a:t>
          </a:r>
        </a:p>
        <a:p>
          <a:r>
            <a:rPr lang="en-US" b="0" dirty="0"/>
            <a:t>Là </a:t>
          </a:r>
          <a:r>
            <a:rPr lang="en-US" b="0" dirty="0" err="1"/>
            <a:t>người</a:t>
          </a:r>
          <a:r>
            <a:rPr lang="en-US" b="0" dirty="0"/>
            <a:t> </a:t>
          </a:r>
          <a:r>
            <a:rPr lang="en-US" b="0" dirty="0" err="1"/>
            <a:t>sở</a:t>
          </a:r>
          <a:r>
            <a:rPr lang="en-US" b="0" dirty="0"/>
            <a:t> </a:t>
          </a:r>
          <a:r>
            <a:rPr lang="en-US" b="0" dirty="0" err="1"/>
            <a:t>hữu</a:t>
          </a:r>
          <a:r>
            <a:rPr lang="en-US" b="0" dirty="0"/>
            <a:t> mail.</a:t>
          </a:r>
        </a:p>
      </dgm:t>
    </dgm:pt>
    <dgm:pt modelId="{FD1F8D44-02D5-4087-9B00-32EB452C453C}" type="parTrans" cxnId="{C59F775D-789A-48CF-BC5B-41CA92DAA33E}">
      <dgm:prSet/>
      <dgm:spPr/>
      <dgm:t>
        <a:bodyPr/>
        <a:lstStyle/>
        <a:p>
          <a:endParaRPr lang="en-US"/>
        </a:p>
      </dgm:t>
    </dgm:pt>
    <dgm:pt modelId="{D434E35A-E5A9-4391-AB9A-2E2A12109DCE}" type="sibTrans" cxnId="{C59F775D-789A-48CF-BC5B-41CA92DAA33E}">
      <dgm:prSet/>
      <dgm:spPr/>
      <dgm:t>
        <a:bodyPr/>
        <a:lstStyle/>
        <a:p>
          <a:endParaRPr lang="en-US"/>
        </a:p>
      </dgm:t>
    </dgm:pt>
    <dgm:pt modelId="{8CD5CA57-60F8-45C4-8166-59C9367015FD}">
      <dgm:prSet phldrT="[Text]"/>
      <dgm:spPr>
        <a:solidFill>
          <a:srgbClr val="FF0000"/>
        </a:solidFill>
        <a:ln>
          <a:solidFill>
            <a:srgbClr val="FF0000"/>
          </a:solidFill>
        </a:ln>
      </dgm:spPr>
      <dgm:t>
        <a:bodyPr/>
        <a:lstStyle/>
        <a:p>
          <a:r>
            <a:rPr lang="en-US" b="1" dirty="0"/>
            <a:t>OAuth Server</a:t>
          </a:r>
        </a:p>
        <a:p>
          <a:r>
            <a:rPr lang="en-US" b="0" dirty="0"/>
            <a:t>Là </a:t>
          </a:r>
          <a:r>
            <a:rPr lang="en-US" b="0" dirty="0" err="1"/>
            <a:t>hệ</a:t>
          </a:r>
          <a:r>
            <a:rPr lang="en-US" b="0" dirty="0"/>
            <a:t> </a:t>
          </a:r>
          <a:r>
            <a:rPr lang="en-US" b="0" dirty="0" err="1"/>
            <a:t>thống</a:t>
          </a:r>
          <a:r>
            <a:rPr lang="en-US" b="0" dirty="0"/>
            <a:t> Google Auth.</a:t>
          </a:r>
        </a:p>
      </dgm:t>
    </dgm:pt>
    <dgm:pt modelId="{230BB949-61F4-49C3-A333-2C0B9B7C055E}" type="parTrans" cxnId="{ED92B83E-2E53-4D0E-86FD-5DC74A4F9049}">
      <dgm:prSet/>
      <dgm:spPr/>
      <dgm:t>
        <a:bodyPr/>
        <a:lstStyle/>
        <a:p>
          <a:endParaRPr lang="en-US"/>
        </a:p>
      </dgm:t>
    </dgm:pt>
    <dgm:pt modelId="{824A64E0-49EF-45AB-8BA2-2ABC70BB5837}" type="sibTrans" cxnId="{ED92B83E-2E53-4D0E-86FD-5DC74A4F9049}">
      <dgm:prSet/>
      <dgm:spPr/>
      <dgm:t>
        <a:bodyPr/>
        <a:lstStyle/>
        <a:p>
          <a:endParaRPr lang="en-US"/>
        </a:p>
      </dgm:t>
    </dgm:pt>
    <dgm:pt modelId="{63A2CA89-2981-467B-910A-377240088CD3}">
      <dgm:prSet phldrT="[Text]"/>
      <dgm:spPr>
        <a:solidFill>
          <a:srgbClr val="00B050"/>
        </a:solidFill>
        <a:ln>
          <a:solidFill>
            <a:srgbClr val="00B050"/>
          </a:solidFill>
        </a:ln>
      </dgm:spPr>
      <dgm:t>
        <a:bodyPr/>
        <a:lstStyle/>
        <a:p>
          <a:r>
            <a:rPr lang="en-US" b="1" dirty="0"/>
            <a:t>App</a:t>
          </a:r>
        </a:p>
        <a:p>
          <a:r>
            <a:rPr lang="en-US" b="0" dirty="0"/>
            <a:t>Là </a:t>
          </a:r>
          <a:r>
            <a:rPr lang="en-US" b="0" dirty="0" err="1"/>
            <a:t>ứng</a:t>
          </a:r>
          <a:r>
            <a:rPr lang="en-US" b="0" dirty="0"/>
            <a:t> </a:t>
          </a:r>
          <a:r>
            <a:rPr lang="en-US" b="0" dirty="0" err="1"/>
            <a:t>dụng</a:t>
          </a:r>
          <a:r>
            <a:rPr lang="en-US" b="0" dirty="0"/>
            <a:t> </a:t>
          </a:r>
          <a:r>
            <a:rPr lang="en-US" b="0" dirty="0" err="1"/>
            <a:t>bên</a:t>
          </a:r>
          <a:r>
            <a:rPr lang="en-US" b="0" dirty="0"/>
            <a:t> </a:t>
          </a:r>
          <a:r>
            <a:rPr lang="en-US" b="0" dirty="0" err="1"/>
            <a:t>thức</a:t>
          </a:r>
          <a:r>
            <a:rPr lang="en-US" b="0" dirty="0"/>
            <a:t> 3 </a:t>
          </a:r>
          <a:r>
            <a:rPr lang="en-US" b="0" dirty="0" err="1"/>
            <a:t>muốn</a:t>
          </a:r>
          <a:r>
            <a:rPr lang="en-US" b="0" dirty="0"/>
            <a:t> </a:t>
          </a:r>
          <a:r>
            <a:rPr lang="en-US" b="0" dirty="0" err="1"/>
            <a:t>truy</a:t>
          </a:r>
          <a:r>
            <a:rPr lang="en-US" b="0" dirty="0"/>
            <a:t> </a:t>
          </a:r>
          <a:r>
            <a:rPr lang="en-US" b="0" dirty="0" err="1"/>
            <a:t>nhập</a:t>
          </a:r>
          <a:r>
            <a:rPr lang="en-US" b="0" dirty="0"/>
            <a:t> </a:t>
          </a:r>
          <a:r>
            <a:rPr lang="en-US" b="0" dirty="0" err="1"/>
            <a:t>vào</a:t>
          </a:r>
          <a:r>
            <a:rPr lang="en-US" b="0" dirty="0"/>
            <a:t> resource (</a:t>
          </a:r>
          <a:r>
            <a:rPr lang="en-US" b="0" dirty="0" err="1"/>
            <a:t>Với</a:t>
          </a:r>
          <a:r>
            <a:rPr lang="en-US" b="0" dirty="0"/>
            <a:t> </a:t>
          </a:r>
          <a:r>
            <a:rPr lang="en-US" b="0" dirty="0" err="1"/>
            <a:t>sự</a:t>
          </a:r>
          <a:r>
            <a:rPr lang="en-US" b="0" dirty="0"/>
            <a:t> </a:t>
          </a:r>
          <a:r>
            <a:rPr lang="en-US" b="0" dirty="0" err="1"/>
            <a:t>cho</a:t>
          </a:r>
          <a:r>
            <a:rPr lang="en-US" b="0" dirty="0"/>
            <a:t> </a:t>
          </a:r>
          <a:r>
            <a:rPr lang="en-US" b="0" dirty="0" err="1"/>
            <a:t>phép</a:t>
          </a:r>
          <a:r>
            <a:rPr lang="en-US" b="0" dirty="0"/>
            <a:t> của resource owner).</a:t>
          </a:r>
        </a:p>
      </dgm:t>
    </dgm:pt>
    <dgm:pt modelId="{DB0EEE76-10C8-435A-A203-1727FCEFB5B8}" type="parTrans" cxnId="{CDBF86EB-353B-41F1-B8CE-4F291FE9682E}">
      <dgm:prSet/>
      <dgm:spPr/>
      <dgm:t>
        <a:bodyPr/>
        <a:lstStyle/>
        <a:p>
          <a:endParaRPr lang="en-US"/>
        </a:p>
      </dgm:t>
    </dgm:pt>
    <dgm:pt modelId="{1425475A-C86B-45B3-8AC9-FF130AE128FE}" type="sibTrans" cxnId="{CDBF86EB-353B-41F1-B8CE-4F291FE9682E}">
      <dgm:prSet/>
      <dgm:spPr/>
      <dgm:t>
        <a:bodyPr/>
        <a:lstStyle/>
        <a:p>
          <a:endParaRPr lang="en-US"/>
        </a:p>
      </dgm:t>
    </dgm:pt>
    <dgm:pt modelId="{7370DD47-9CB9-4BE0-86BD-EDDC0FFBC49A}">
      <dgm:prSet phldrT="[Text]"/>
      <dgm:spPr>
        <a:solidFill>
          <a:srgbClr val="FFC000"/>
        </a:solidFill>
        <a:ln>
          <a:solidFill>
            <a:srgbClr val="FFC000"/>
          </a:solidFill>
        </a:ln>
      </dgm:spPr>
      <dgm:t>
        <a:bodyPr/>
        <a:lstStyle/>
        <a:p>
          <a:r>
            <a:rPr lang="en-US" b="1" dirty="0"/>
            <a:t>Resource server</a:t>
          </a:r>
        </a:p>
        <a:p>
          <a:r>
            <a:rPr lang="en-US" b="0" dirty="0" err="1"/>
            <a:t>Nơi</a:t>
          </a:r>
          <a:r>
            <a:rPr lang="en-US" b="0" dirty="0"/>
            <a:t> </a:t>
          </a:r>
          <a:r>
            <a:rPr lang="en-US" b="0" dirty="0" err="1"/>
            <a:t>quản</a:t>
          </a:r>
          <a:r>
            <a:rPr lang="en-US" b="0" dirty="0"/>
            <a:t> </a:t>
          </a:r>
          <a:r>
            <a:rPr lang="en-US" b="0" dirty="0" err="1"/>
            <a:t>lý</a:t>
          </a:r>
          <a:r>
            <a:rPr lang="en-US" b="0" dirty="0"/>
            <a:t> resource. </a:t>
          </a:r>
          <a:r>
            <a:rPr lang="en-US" b="0" dirty="0" err="1"/>
            <a:t>Nó</a:t>
          </a:r>
          <a:r>
            <a:rPr lang="en-US" b="0" dirty="0"/>
            <a:t> có </a:t>
          </a:r>
          <a:r>
            <a:rPr lang="en-US" b="0" dirty="0" err="1"/>
            <a:t>thể</a:t>
          </a:r>
          <a:r>
            <a:rPr lang="en-US" b="0" dirty="0"/>
            <a:t> là server của Google </a:t>
          </a:r>
          <a:r>
            <a:rPr lang="en-US" b="0" dirty="0" err="1"/>
            <a:t>hoặc</a:t>
          </a:r>
          <a:r>
            <a:rPr lang="en-US" b="0" dirty="0"/>
            <a:t> </a:t>
          </a:r>
          <a:r>
            <a:rPr lang="en-US" b="0" dirty="0" err="1"/>
            <a:t>bên</a:t>
          </a:r>
          <a:r>
            <a:rPr lang="en-US" b="0" dirty="0"/>
            <a:t> </a:t>
          </a:r>
          <a:r>
            <a:rPr lang="en-US" b="0" dirty="0" err="1"/>
            <a:t>thứ</a:t>
          </a:r>
          <a:r>
            <a:rPr lang="en-US" b="0" dirty="0"/>
            <a:t>  3. App </a:t>
          </a:r>
          <a:r>
            <a:rPr lang="en-US" b="0" dirty="0" err="1"/>
            <a:t>sẽ</a:t>
          </a:r>
          <a:r>
            <a:rPr lang="en-US" b="0" dirty="0"/>
            <a:t> </a:t>
          </a:r>
          <a:r>
            <a:rPr lang="en-US" b="0" dirty="0" err="1"/>
            <a:t>truy</a:t>
          </a:r>
          <a:r>
            <a:rPr lang="en-US" b="0" dirty="0"/>
            <a:t> </a:t>
          </a:r>
          <a:r>
            <a:rPr lang="en-US" b="0" dirty="0" err="1"/>
            <a:t>nhập</a:t>
          </a:r>
          <a:r>
            <a:rPr lang="en-US" b="0" dirty="0"/>
            <a:t> đến resource </a:t>
          </a:r>
          <a:r>
            <a:rPr lang="en-US" b="0" dirty="0" err="1"/>
            <a:t>bằng</a:t>
          </a:r>
          <a:r>
            <a:rPr lang="en-US" b="0" dirty="0"/>
            <a:t> API server </a:t>
          </a:r>
          <a:r>
            <a:rPr lang="en-US" b="0" dirty="0" err="1"/>
            <a:t>cung</a:t>
          </a:r>
          <a:r>
            <a:rPr lang="en-US" b="0" dirty="0"/>
            <a:t> </a:t>
          </a:r>
          <a:r>
            <a:rPr lang="en-US" b="0" dirty="0" err="1"/>
            <a:t>cấp</a:t>
          </a:r>
          <a:r>
            <a:rPr lang="en-US" b="0" dirty="0"/>
            <a:t>.</a:t>
          </a:r>
        </a:p>
      </dgm:t>
    </dgm:pt>
    <dgm:pt modelId="{20827AC5-7DC0-47BC-9A86-01606E9A6E19}" type="parTrans" cxnId="{9FC8803F-F9B3-445F-A240-6068A3D46B5D}">
      <dgm:prSet/>
      <dgm:spPr/>
      <dgm:t>
        <a:bodyPr/>
        <a:lstStyle/>
        <a:p>
          <a:endParaRPr lang="en-US"/>
        </a:p>
      </dgm:t>
    </dgm:pt>
    <dgm:pt modelId="{364EEAC4-880A-4E96-ADB7-11CDF83AB3EB}" type="sibTrans" cxnId="{9FC8803F-F9B3-445F-A240-6068A3D46B5D}">
      <dgm:prSet/>
      <dgm:spPr/>
      <dgm:t>
        <a:bodyPr/>
        <a:lstStyle/>
        <a:p>
          <a:endParaRPr lang="en-US"/>
        </a:p>
      </dgm:t>
    </dgm:pt>
    <dgm:pt modelId="{7F51A2A0-8413-4168-B99C-0905FF0AEB88}" type="pres">
      <dgm:prSet presAssocID="{3C2EDD48-2AE0-4577-A843-958C5F9338E7}" presName="cycle" presStyleCnt="0">
        <dgm:presLayoutVars>
          <dgm:dir/>
          <dgm:resizeHandles val="exact"/>
        </dgm:presLayoutVars>
      </dgm:prSet>
      <dgm:spPr/>
    </dgm:pt>
    <dgm:pt modelId="{D2A7A55B-1D69-4C03-BAAB-D076B2FAF33E}" type="pres">
      <dgm:prSet presAssocID="{6D888FE8-ECCC-4029-906D-9F93A70C8471}" presName="node" presStyleLbl="node1" presStyleIdx="0" presStyleCnt="4">
        <dgm:presLayoutVars>
          <dgm:bulletEnabled val="1"/>
        </dgm:presLayoutVars>
      </dgm:prSet>
      <dgm:spPr/>
    </dgm:pt>
    <dgm:pt modelId="{2B0DF501-1A30-4BC6-A4C2-D2627388F274}" type="pres">
      <dgm:prSet presAssocID="{6D888FE8-ECCC-4029-906D-9F93A70C8471}" presName="spNode" presStyleCnt="0"/>
      <dgm:spPr/>
    </dgm:pt>
    <dgm:pt modelId="{163ED5B0-3F67-4E9E-9218-005CB59897B5}" type="pres">
      <dgm:prSet presAssocID="{D434E35A-E5A9-4391-AB9A-2E2A12109DCE}" presName="sibTrans" presStyleLbl="sibTrans1D1" presStyleIdx="0" presStyleCnt="4"/>
      <dgm:spPr/>
    </dgm:pt>
    <dgm:pt modelId="{F2870BD3-521E-49DD-800F-52FA6E31D08D}" type="pres">
      <dgm:prSet presAssocID="{8CD5CA57-60F8-45C4-8166-59C9367015FD}" presName="node" presStyleLbl="node1" presStyleIdx="1" presStyleCnt="4">
        <dgm:presLayoutVars>
          <dgm:bulletEnabled val="1"/>
        </dgm:presLayoutVars>
      </dgm:prSet>
      <dgm:spPr/>
    </dgm:pt>
    <dgm:pt modelId="{7CF9C0D3-19DA-4ED8-A19A-66D1750F7F04}" type="pres">
      <dgm:prSet presAssocID="{8CD5CA57-60F8-45C4-8166-59C9367015FD}" presName="spNode" presStyleCnt="0"/>
      <dgm:spPr/>
    </dgm:pt>
    <dgm:pt modelId="{3C8EE5F6-D503-429A-A6D5-C085BA40E56E}" type="pres">
      <dgm:prSet presAssocID="{824A64E0-49EF-45AB-8BA2-2ABC70BB5837}" presName="sibTrans" presStyleLbl="sibTrans1D1" presStyleIdx="1" presStyleCnt="4"/>
      <dgm:spPr/>
    </dgm:pt>
    <dgm:pt modelId="{32EF9F2C-0800-43D2-9F9F-5147CFE2389F}" type="pres">
      <dgm:prSet presAssocID="{63A2CA89-2981-467B-910A-377240088CD3}" presName="node" presStyleLbl="node1" presStyleIdx="2" presStyleCnt="4">
        <dgm:presLayoutVars>
          <dgm:bulletEnabled val="1"/>
        </dgm:presLayoutVars>
      </dgm:prSet>
      <dgm:spPr/>
    </dgm:pt>
    <dgm:pt modelId="{D7151555-86B4-4DCD-B16C-2C37FCACCBA3}" type="pres">
      <dgm:prSet presAssocID="{63A2CA89-2981-467B-910A-377240088CD3}" presName="spNode" presStyleCnt="0"/>
      <dgm:spPr/>
    </dgm:pt>
    <dgm:pt modelId="{2539D6EC-D95E-42C1-AA11-7C3C79AE2C2B}" type="pres">
      <dgm:prSet presAssocID="{1425475A-C86B-45B3-8AC9-FF130AE128FE}" presName="sibTrans" presStyleLbl="sibTrans1D1" presStyleIdx="2" presStyleCnt="4"/>
      <dgm:spPr/>
    </dgm:pt>
    <dgm:pt modelId="{52C2567F-4E6B-4074-B3AF-9CF6F2AE08AC}" type="pres">
      <dgm:prSet presAssocID="{7370DD47-9CB9-4BE0-86BD-EDDC0FFBC49A}" presName="node" presStyleLbl="node1" presStyleIdx="3" presStyleCnt="4">
        <dgm:presLayoutVars>
          <dgm:bulletEnabled val="1"/>
        </dgm:presLayoutVars>
      </dgm:prSet>
      <dgm:spPr/>
    </dgm:pt>
    <dgm:pt modelId="{0B6153FC-1FF0-4E2A-8A0A-B99A267A8C32}" type="pres">
      <dgm:prSet presAssocID="{7370DD47-9CB9-4BE0-86BD-EDDC0FFBC49A}" presName="spNode" presStyleCnt="0"/>
      <dgm:spPr/>
    </dgm:pt>
    <dgm:pt modelId="{02C8B0A8-2AD8-402C-A861-DF66F15368E3}" type="pres">
      <dgm:prSet presAssocID="{364EEAC4-880A-4E96-ADB7-11CDF83AB3EB}" presName="sibTrans" presStyleLbl="sibTrans1D1" presStyleIdx="3" presStyleCnt="4"/>
      <dgm:spPr/>
    </dgm:pt>
  </dgm:ptLst>
  <dgm:cxnLst>
    <dgm:cxn modelId="{ED92B83E-2E53-4D0E-86FD-5DC74A4F9049}" srcId="{3C2EDD48-2AE0-4577-A843-958C5F9338E7}" destId="{8CD5CA57-60F8-45C4-8166-59C9367015FD}" srcOrd="1" destOrd="0" parTransId="{230BB949-61F4-49C3-A333-2C0B9B7C055E}" sibTransId="{824A64E0-49EF-45AB-8BA2-2ABC70BB5837}"/>
    <dgm:cxn modelId="{9FC8803F-F9B3-445F-A240-6068A3D46B5D}" srcId="{3C2EDD48-2AE0-4577-A843-958C5F9338E7}" destId="{7370DD47-9CB9-4BE0-86BD-EDDC0FFBC49A}" srcOrd="3" destOrd="0" parTransId="{20827AC5-7DC0-47BC-9A86-01606E9A6E19}" sibTransId="{364EEAC4-880A-4E96-ADB7-11CDF83AB3EB}"/>
    <dgm:cxn modelId="{C59F775D-789A-48CF-BC5B-41CA92DAA33E}" srcId="{3C2EDD48-2AE0-4577-A843-958C5F9338E7}" destId="{6D888FE8-ECCC-4029-906D-9F93A70C8471}" srcOrd="0" destOrd="0" parTransId="{FD1F8D44-02D5-4087-9B00-32EB452C453C}" sibTransId="{D434E35A-E5A9-4391-AB9A-2E2A12109DCE}"/>
    <dgm:cxn modelId="{AD67D851-7F95-40E6-804A-84ECD0232525}" type="presOf" srcId="{1425475A-C86B-45B3-8AC9-FF130AE128FE}" destId="{2539D6EC-D95E-42C1-AA11-7C3C79AE2C2B}" srcOrd="0" destOrd="0" presId="urn:microsoft.com/office/officeart/2005/8/layout/cycle6"/>
    <dgm:cxn modelId="{D1CC19AC-A774-4DB5-9D9B-7AC0FF650BD3}" type="presOf" srcId="{7370DD47-9CB9-4BE0-86BD-EDDC0FFBC49A}" destId="{52C2567F-4E6B-4074-B3AF-9CF6F2AE08AC}" srcOrd="0" destOrd="0" presId="urn:microsoft.com/office/officeart/2005/8/layout/cycle6"/>
    <dgm:cxn modelId="{24357CAD-0531-462D-B8B4-4131FAE3BE4C}" type="presOf" srcId="{D434E35A-E5A9-4391-AB9A-2E2A12109DCE}" destId="{163ED5B0-3F67-4E9E-9218-005CB59897B5}" srcOrd="0" destOrd="0" presId="urn:microsoft.com/office/officeart/2005/8/layout/cycle6"/>
    <dgm:cxn modelId="{C7D414B9-5926-45DE-91A3-EE36CE2F0F63}" type="presOf" srcId="{6D888FE8-ECCC-4029-906D-9F93A70C8471}" destId="{D2A7A55B-1D69-4C03-BAAB-D076B2FAF33E}" srcOrd="0" destOrd="0" presId="urn:microsoft.com/office/officeart/2005/8/layout/cycle6"/>
    <dgm:cxn modelId="{E74008D2-A4E7-4252-9C25-F3A63331B72F}" type="presOf" srcId="{824A64E0-49EF-45AB-8BA2-2ABC70BB5837}" destId="{3C8EE5F6-D503-429A-A6D5-C085BA40E56E}" srcOrd="0" destOrd="0" presId="urn:microsoft.com/office/officeart/2005/8/layout/cycle6"/>
    <dgm:cxn modelId="{947671D7-2A54-4FA9-A645-34D1B11A1546}" type="presOf" srcId="{3C2EDD48-2AE0-4577-A843-958C5F9338E7}" destId="{7F51A2A0-8413-4168-B99C-0905FF0AEB88}" srcOrd="0" destOrd="0" presId="urn:microsoft.com/office/officeart/2005/8/layout/cycle6"/>
    <dgm:cxn modelId="{F87CD6E2-E95A-41EB-9043-BECAA27336B1}" type="presOf" srcId="{364EEAC4-880A-4E96-ADB7-11CDF83AB3EB}" destId="{02C8B0A8-2AD8-402C-A861-DF66F15368E3}" srcOrd="0" destOrd="0" presId="urn:microsoft.com/office/officeart/2005/8/layout/cycle6"/>
    <dgm:cxn modelId="{2A92E4E9-B9A3-460D-A0B0-F48FD6672DE8}" type="presOf" srcId="{63A2CA89-2981-467B-910A-377240088CD3}" destId="{32EF9F2C-0800-43D2-9F9F-5147CFE2389F}" srcOrd="0" destOrd="0" presId="urn:microsoft.com/office/officeart/2005/8/layout/cycle6"/>
    <dgm:cxn modelId="{191F8BEA-A5BF-4D44-9161-363369D812B3}" type="presOf" srcId="{8CD5CA57-60F8-45C4-8166-59C9367015FD}" destId="{F2870BD3-521E-49DD-800F-52FA6E31D08D}" srcOrd="0" destOrd="0" presId="urn:microsoft.com/office/officeart/2005/8/layout/cycle6"/>
    <dgm:cxn modelId="{CDBF86EB-353B-41F1-B8CE-4F291FE9682E}" srcId="{3C2EDD48-2AE0-4577-A843-958C5F9338E7}" destId="{63A2CA89-2981-467B-910A-377240088CD3}" srcOrd="2" destOrd="0" parTransId="{DB0EEE76-10C8-435A-A203-1727FCEFB5B8}" sibTransId="{1425475A-C86B-45B3-8AC9-FF130AE128FE}"/>
    <dgm:cxn modelId="{9BC6EDAA-AE0F-4D36-A9D1-679A641424BE}" type="presParOf" srcId="{7F51A2A0-8413-4168-B99C-0905FF0AEB88}" destId="{D2A7A55B-1D69-4C03-BAAB-D076B2FAF33E}" srcOrd="0" destOrd="0" presId="urn:microsoft.com/office/officeart/2005/8/layout/cycle6"/>
    <dgm:cxn modelId="{62F2F0E7-0CF4-43A8-8A28-6F30C74A24D1}" type="presParOf" srcId="{7F51A2A0-8413-4168-B99C-0905FF0AEB88}" destId="{2B0DF501-1A30-4BC6-A4C2-D2627388F274}" srcOrd="1" destOrd="0" presId="urn:microsoft.com/office/officeart/2005/8/layout/cycle6"/>
    <dgm:cxn modelId="{F88681F1-8226-4CCF-9452-39FF6A9618F1}" type="presParOf" srcId="{7F51A2A0-8413-4168-B99C-0905FF0AEB88}" destId="{163ED5B0-3F67-4E9E-9218-005CB59897B5}" srcOrd="2" destOrd="0" presId="urn:microsoft.com/office/officeart/2005/8/layout/cycle6"/>
    <dgm:cxn modelId="{F9BC2BD6-B4F6-44D0-A883-EF92F1008C37}" type="presParOf" srcId="{7F51A2A0-8413-4168-B99C-0905FF0AEB88}" destId="{F2870BD3-521E-49DD-800F-52FA6E31D08D}" srcOrd="3" destOrd="0" presId="urn:microsoft.com/office/officeart/2005/8/layout/cycle6"/>
    <dgm:cxn modelId="{C8CAEDEC-267A-40C4-8AD5-2FE7234AE88A}" type="presParOf" srcId="{7F51A2A0-8413-4168-B99C-0905FF0AEB88}" destId="{7CF9C0D3-19DA-4ED8-A19A-66D1750F7F04}" srcOrd="4" destOrd="0" presId="urn:microsoft.com/office/officeart/2005/8/layout/cycle6"/>
    <dgm:cxn modelId="{751BD6CB-B1D7-4ACC-B1DC-DBFE7194ADBB}" type="presParOf" srcId="{7F51A2A0-8413-4168-B99C-0905FF0AEB88}" destId="{3C8EE5F6-D503-429A-A6D5-C085BA40E56E}" srcOrd="5" destOrd="0" presId="urn:microsoft.com/office/officeart/2005/8/layout/cycle6"/>
    <dgm:cxn modelId="{21D14CCD-3562-4F38-ADD4-02BBBD13943F}" type="presParOf" srcId="{7F51A2A0-8413-4168-B99C-0905FF0AEB88}" destId="{32EF9F2C-0800-43D2-9F9F-5147CFE2389F}" srcOrd="6" destOrd="0" presId="urn:microsoft.com/office/officeart/2005/8/layout/cycle6"/>
    <dgm:cxn modelId="{CBBB7B76-341B-40C9-AACF-836E17A2FC72}" type="presParOf" srcId="{7F51A2A0-8413-4168-B99C-0905FF0AEB88}" destId="{D7151555-86B4-4DCD-B16C-2C37FCACCBA3}" srcOrd="7" destOrd="0" presId="urn:microsoft.com/office/officeart/2005/8/layout/cycle6"/>
    <dgm:cxn modelId="{17502F3E-1DC3-4C5F-8EF3-5A40B3F4E65F}" type="presParOf" srcId="{7F51A2A0-8413-4168-B99C-0905FF0AEB88}" destId="{2539D6EC-D95E-42C1-AA11-7C3C79AE2C2B}" srcOrd="8" destOrd="0" presId="urn:microsoft.com/office/officeart/2005/8/layout/cycle6"/>
    <dgm:cxn modelId="{96B06FCF-5177-4EAA-835D-19FA2D95F35F}" type="presParOf" srcId="{7F51A2A0-8413-4168-B99C-0905FF0AEB88}" destId="{52C2567F-4E6B-4074-B3AF-9CF6F2AE08AC}" srcOrd="9" destOrd="0" presId="urn:microsoft.com/office/officeart/2005/8/layout/cycle6"/>
    <dgm:cxn modelId="{F103505F-5AA9-471C-952B-52124B9B54DE}" type="presParOf" srcId="{7F51A2A0-8413-4168-B99C-0905FF0AEB88}" destId="{0B6153FC-1FF0-4E2A-8A0A-B99A267A8C32}" srcOrd="10" destOrd="0" presId="urn:microsoft.com/office/officeart/2005/8/layout/cycle6"/>
    <dgm:cxn modelId="{B2E71244-74C9-48A0-8676-E018CA61B528}" type="presParOf" srcId="{7F51A2A0-8413-4168-B99C-0905FF0AEB88}" destId="{02C8B0A8-2AD8-402C-A861-DF66F15368E3}"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C5D0C-0837-41C7-BCA2-99029E45E939}"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627EFB08-D9B2-4AC0-99B9-65C2FD0A846F}">
      <dgm:prSet phldrT="[Text]" custT="1"/>
      <dgm:spPr>
        <a:solidFill>
          <a:schemeClr val="accent2"/>
        </a:solidFill>
      </dgm:spPr>
      <dgm:t>
        <a:bodyPr/>
        <a:lstStyle/>
        <a:p>
          <a:r>
            <a:rPr lang="en-US" sz="3200" b="1" dirty="0">
              <a:latin typeface="Calibri" panose="020F0502020204030204" pitchFamily="34" charset="0"/>
              <a:cs typeface="Calibri" panose="020F0502020204030204" pitchFamily="34" charset="0"/>
            </a:rPr>
            <a:t>Resource owner</a:t>
          </a:r>
        </a:p>
        <a:p>
          <a:r>
            <a:rPr lang="en-US" sz="2000" dirty="0" err="1">
              <a:latin typeface="Calibri Light" panose="020F0302020204030204" pitchFamily="34" charset="0"/>
              <a:cs typeface="Calibri Light" panose="020F0302020204030204" pitchFamily="34" charset="0"/>
            </a:rPr>
            <a:t>Người</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dùng</a:t>
          </a:r>
          <a:endParaRPr lang="en-US" sz="2000" dirty="0">
            <a:latin typeface="Calibri Light" panose="020F0302020204030204" pitchFamily="34" charset="0"/>
            <a:cs typeface="Calibri Light" panose="020F0302020204030204" pitchFamily="34" charset="0"/>
          </a:endParaRPr>
        </a:p>
      </dgm:t>
    </dgm:pt>
    <dgm:pt modelId="{BE3B7FE2-832C-41A1-B8B3-2E82A2D8EE72}" type="parTrans" cxnId="{480FAB69-1958-427C-94E3-7A2C11BD3401}">
      <dgm:prSet/>
      <dgm:spPr/>
      <dgm:t>
        <a:bodyPr/>
        <a:lstStyle/>
        <a:p>
          <a:endParaRPr lang="en-US"/>
        </a:p>
      </dgm:t>
    </dgm:pt>
    <dgm:pt modelId="{8BF1679E-C2C7-4C5C-A970-0DAA1D2924B5}" type="sibTrans" cxnId="{480FAB69-1958-427C-94E3-7A2C11BD3401}">
      <dgm:prSet/>
      <dgm:spPr/>
      <dgm:t>
        <a:bodyPr/>
        <a:lstStyle/>
        <a:p>
          <a:endParaRPr lang="en-US"/>
        </a:p>
      </dgm:t>
    </dgm:pt>
    <dgm:pt modelId="{4AE12DD2-8011-4715-B494-AA15E522D281}">
      <dgm:prSet phldrT="[Text]" custT="1"/>
      <dgm:spPr>
        <a:solidFill>
          <a:schemeClr val="accent2"/>
        </a:solidFill>
      </dgm:spPr>
      <dgm:t>
        <a:bodyPr/>
        <a:lstStyle/>
        <a:p>
          <a:r>
            <a:rPr lang="en-US" sz="3200" b="1" dirty="0">
              <a:latin typeface="Calibri" panose="020F0502020204030204" pitchFamily="34" charset="0"/>
              <a:cs typeface="Calibri" panose="020F0502020204030204" pitchFamily="34" charset="0"/>
            </a:rPr>
            <a:t>Resource Server</a:t>
          </a:r>
        </a:p>
        <a:p>
          <a:r>
            <a:rPr lang="en-US" sz="2000" dirty="0">
              <a:latin typeface="Calibri Light" panose="020F0302020204030204" pitchFamily="34" charset="0"/>
              <a:cs typeface="Calibri Light" panose="020F0302020204030204" pitchFamily="34" charset="0"/>
            </a:rPr>
            <a:t>Google Server</a:t>
          </a:r>
        </a:p>
      </dgm:t>
    </dgm:pt>
    <dgm:pt modelId="{9B3DA274-CFA8-44CD-B45A-0E7771AE9C9B}" type="parTrans" cxnId="{7FAF80BA-438D-400D-8ECF-D396309FE696}">
      <dgm:prSet/>
      <dgm:spPr/>
      <dgm:t>
        <a:bodyPr/>
        <a:lstStyle/>
        <a:p>
          <a:endParaRPr lang="en-US"/>
        </a:p>
      </dgm:t>
    </dgm:pt>
    <dgm:pt modelId="{4D377864-EACA-4B83-8DEF-4C69E9B32DA0}" type="sibTrans" cxnId="{7FAF80BA-438D-400D-8ECF-D396309FE696}">
      <dgm:prSet/>
      <dgm:spPr/>
      <dgm:t>
        <a:bodyPr/>
        <a:lstStyle/>
        <a:p>
          <a:endParaRPr lang="en-US"/>
        </a:p>
      </dgm:t>
    </dgm:pt>
    <dgm:pt modelId="{DF6B9ECD-E3B0-4875-A7A5-61D488A3AE52}">
      <dgm:prSet phldrT="[Text]" custT="1"/>
      <dgm:spPr>
        <a:solidFill>
          <a:schemeClr val="accent2"/>
        </a:solidFill>
      </dgm:spPr>
      <dgm:t>
        <a:bodyPr/>
        <a:lstStyle/>
        <a:p>
          <a:r>
            <a:rPr lang="en-US" sz="2800" b="1" dirty="0">
              <a:latin typeface="Calibri" panose="020F0502020204030204" pitchFamily="34" charset="0"/>
              <a:cs typeface="Calibri" panose="020F0502020204030204" pitchFamily="34" charset="0"/>
            </a:rPr>
            <a:t>Authorization Server</a:t>
          </a:r>
        </a:p>
        <a:p>
          <a:r>
            <a:rPr lang="en-US" sz="2000" dirty="0">
              <a:latin typeface="Calibri Light" panose="020F0302020204030204" pitchFamily="34" charset="0"/>
              <a:cs typeface="Calibri Light" panose="020F0302020204030204" pitchFamily="34" charset="0"/>
            </a:rPr>
            <a:t>Google Server</a:t>
          </a:r>
        </a:p>
      </dgm:t>
    </dgm:pt>
    <dgm:pt modelId="{FAD6A29E-FCFF-4C3F-A660-56092E40E0E2}" type="parTrans" cxnId="{03E3C750-138C-42E8-ACC2-36DB1D5F9720}">
      <dgm:prSet/>
      <dgm:spPr/>
      <dgm:t>
        <a:bodyPr/>
        <a:lstStyle/>
        <a:p>
          <a:endParaRPr lang="en-US"/>
        </a:p>
      </dgm:t>
    </dgm:pt>
    <dgm:pt modelId="{33408DA1-44AF-4C40-B583-2D2335C83F86}" type="sibTrans" cxnId="{03E3C750-138C-42E8-ACC2-36DB1D5F9720}">
      <dgm:prSet/>
      <dgm:spPr/>
      <dgm:t>
        <a:bodyPr/>
        <a:lstStyle/>
        <a:p>
          <a:endParaRPr lang="en-US"/>
        </a:p>
      </dgm:t>
    </dgm:pt>
    <dgm:pt modelId="{C84BAB9F-AC3A-4C5E-B1EF-2AB76A4A77D6}">
      <dgm:prSet custT="1"/>
      <dgm:spPr>
        <a:solidFill>
          <a:schemeClr val="accent2"/>
        </a:solidFill>
        <a:ln>
          <a:solidFill>
            <a:schemeClr val="accent2"/>
          </a:solidFill>
        </a:ln>
      </dgm:spPr>
      <dgm:t>
        <a:bodyPr/>
        <a:lstStyle/>
        <a:p>
          <a:r>
            <a:rPr lang="en-US" sz="3200" b="1" dirty="0">
              <a:latin typeface="Calibri" panose="020F0502020204030204" pitchFamily="34" charset="0"/>
              <a:cs typeface="Calibri" panose="020F0502020204030204" pitchFamily="34" charset="0"/>
            </a:rPr>
            <a:t>Clients</a:t>
          </a:r>
        </a:p>
        <a:p>
          <a:r>
            <a:rPr lang="en-US" sz="2000" dirty="0">
              <a:latin typeface="Calibri Light" panose="020F0302020204030204" pitchFamily="34" charset="0"/>
              <a:cs typeface="Calibri Light" panose="020F0302020204030204" pitchFamily="34" charset="0"/>
            </a:rPr>
            <a:t>Website </a:t>
          </a:r>
          <a:r>
            <a:rPr lang="en-US" sz="2000" dirty="0" err="1">
              <a:latin typeface="Calibri Light" panose="020F0302020204030204" pitchFamily="34" charset="0"/>
              <a:cs typeface="Calibri Light" panose="020F0302020204030204" pitchFamily="34" charset="0"/>
            </a:rPr>
            <a:t>bất</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kì</a:t>
          </a:r>
          <a:endParaRPr lang="en-US" sz="2000" dirty="0">
            <a:latin typeface="Calibri Light" panose="020F0302020204030204" pitchFamily="34" charset="0"/>
            <a:cs typeface="Calibri Light" panose="020F0302020204030204" pitchFamily="34" charset="0"/>
          </a:endParaRPr>
        </a:p>
      </dgm:t>
    </dgm:pt>
    <dgm:pt modelId="{41B5D639-B280-4B65-893D-D5F0BCDC029F}" type="parTrans" cxnId="{18954B21-724B-4CE8-95AD-F08124E82B1A}">
      <dgm:prSet/>
      <dgm:spPr/>
      <dgm:t>
        <a:bodyPr/>
        <a:lstStyle/>
        <a:p>
          <a:endParaRPr lang="en-US"/>
        </a:p>
      </dgm:t>
    </dgm:pt>
    <dgm:pt modelId="{430F1C33-03D5-441F-9035-512068F9E884}" type="sibTrans" cxnId="{18954B21-724B-4CE8-95AD-F08124E82B1A}">
      <dgm:prSet/>
      <dgm:spPr/>
      <dgm:t>
        <a:bodyPr/>
        <a:lstStyle/>
        <a:p>
          <a:endParaRPr lang="en-US"/>
        </a:p>
      </dgm:t>
    </dgm:pt>
    <dgm:pt modelId="{6C1BB0E4-A3A4-4859-8AF3-B0002F74EBD7}" type="pres">
      <dgm:prSet presAssocID="{01AC5D0C-0837-41C7-BCA2-99029E45E939}" presName="Name0" presStyleCnt="0">
        <dgm:presLayoutVars>
          <dgm:dir/>
          <dgm:resizeHandles val="exact"/>
        </dgm:presLayoutVars>
      </dgm:prSet>
      <dgm:spPr/>
    </dgm:pt>
    <dgm:pt modelId="{35949482-88DB-4E40-AD11-B4FA1AEE4BF3}" type="pres">
      <dgm:prSet presAssocID="{627EFB08-D9B2-4AC0-99B9-65C2FD0A846F}" presName="node" presStyleLbl="node1" presStyleIdx="0" presStyleCnt="4">
        <dgm:presLayoutVars>
          <dgm:bulletEnabled val="1"/>
        </dgm:presLayoutVars>
      </dgm:prSet>
      <dgm:spPr/>
    </dgm:pt>
    <dgm:pt modelId="{D2DD08D2-ABC6-4905-A1EE-FF588229F8D8}" type="pres">
      <dgm:prSet presAssocID="{8BF1679E-C2C7-4C5C-A970-0DAA1D2924B5}" presName="sibTrans" presStyleCnt="0"/>
      <dgm:spPr/>
    </dgm:pt>
    <dgm:pt modelId="{C010518B-4478-41FA-B017-7401227B5FC3}" type="pres">
      <dgm:prSet presAssocID="{4AE12DD2-8011-4715-B494-AA15E522D281}" presName="node" presStyleLbl="node1" presStyleIdx="1" presStyleCnt="4">
        <dgm:presLayoutVars>
          <dgm:bulletEnabled val="1"/>
        </dgm:presLayoutVars>
      </dgm:prSet>
      <dgm:spPr/>
    </dgm:pt>
    <dgm:pt modelId="{16083ECF-E3C3-4BAF-A1B8-2A22985A46D2}" type="pres">
      <dgm:prSet presAssocID="{4D377864-EACA-4B83-8DEF-4C69E9B32DA0}" presName="sibTrans" presStyleCnt="0"/>
      <dgm:spPr/>
    </dgm:pt>
    <dgm:pt modelId="{48A82EE4-F4C5-4E28-82B5-2558E409DE5C}" type="pres">
      <dgm:prSet presAssocID="{C84BAB9F-AC3A-4C5E-B1EF-2AB76A4A77D6}" presName="node" presStyleLbl="node1" presStyleIdx="2" presStyleCnt="4">
        <dgm:presLayoutVars>
          <dgm:bulletEnabled val="1"/>
        </dgm:presLayoutVars>
      </dgm:prSet>
      <dgm:spPr/>
    </dgm:pt>
    <dgm:pt modelId="{9A3FE37C-7054-4F31-A059-1F12EEFA7A5E}" type="pres">
      <dgm:prSet presAssocID="{430F1C33-03D5-441F-9035-512068F9E884}" presName="sibTrans" presStyleCnt="0"/>
      <dgm:spPr/>
    </dgm:pt>
    <dgm:pt modelId="{17D73945-D56B-4477-993C-8D51E6835C66}" type="pres">
      <dgm:prSet presAssocID="{DF6B9ECD-E3B0-4875-A7A5-61D488A3AE52}" presName="node" presStyleLbl="node1" presStyleIdx="3" presStyleCnt="4">
        <dgm:presLayoutVars>
          <dgm:bulletEnabled val="1"/>
        </dgm:presLayoutVars>
      </dgm:prSet>
      <dgm:spPr/>
    </dgm:pt>
  </dgm:ptLst>
  <dgm:cxnLst>
    <dgm:cxn modelId="{18954B21-724B-4CE8-95AD-F08124E82B1A}" srcId="{01AC5D0C-0837-41C7-BCA2-99029E45E939}" destId="{C84BAB9F-AC3A-4C5E-B1EF-2AB76A4A77D6}" srcOrd="2" destOrd="0" parTransId="{41B5D639-B280-4B65-893D-D5F0BCDC029F}" sibTransId="{430F1C33-03D5-441F-9035-512068F9E884}"/>
    <dgm:cxn modelId="{519E5036-8651-4F7A-B7BC-7F54EE18FEC3}" type="presOf" srcId="{C84BAB9F-AC3A-4C5E-B1EF-2AB76A4A77D6}" destId="{48A82EE4-F4C5-4E28-82B5-2558E409DE5C}" srcOrd="0" destOrd="0" presId="urn:microsoft.com/office/officeart/2005/8/layout/hList6"/>
    <dgm:cxn modelId="{407A8667-DE3B-40EB-97EF-68D588EE8B8F}" type="presOf" srcId="{01AC5D0C-0837-41C7-BCA2-99029E45E939}" destId="{6C1BB0E4-A3A4-4859-8AF3-B0002F74EBD7}" srcOrd="0" destOrd="0" presId="urn:microsoft.com/office/officeart/2005/8/layout/hList6"/>
    <dgm:cxn modelId="{480FAB69-1958-427C-94E3-7A2C11BD3401}" srcId="{01AC5D0C-0837-41C7-BCA2-99029E45E939}" destId="{627EFB08-D9B2-4AC0-99B9-65C2FD0A846F}" srcOrd="0" destOrd="0" parTransId="{BE3B7FE2-832C-41A1-B8B3-2E82A2D8EE72}" sibTransId="{8BF1679E-C2C7-4C5C-A970-0DAA1D2924B5}"/>
    <dgm:cxn modelId="{5579D86D-76C0-45CE-BAD8-8479B56D1C78}" type="presOf" srcId="{DF6B9ECD-E3B0-4875-A7A5-61D488A3AE52}" destId="{17D73945-D56B-4477-993C-8D51E6835C66}" srcOrd="0" destOrd="0" presId="urn:microsoft.com/office/officeart/2005/8/layout/hList6"/>
    <dgm:cxn modelId="{03E3C750-138C-42E8-ACC2-36DB1D5F9720}" srcId="{01AC5D0C-0837-41C7-BCA2-99029E45E939}" destId="{DF6B9ECD-E3B0-4875-A7A5-61D488A3AE52}" srcOrd="3" destOrd="0" parTransId="{FAD6A29E-FCFF-4C3F-A660-56092E40E0E2}" sibTransId="{33408DA1-44AF-4C40-B583-2D2335C83F86}"/>
    <dgm:cxn modelId="{A1674452-181B-45C8-8B6E-C66AF5A73169}" type="presOf" srcId="{627EFB08-D9B2-4AC0-99B9-65C2FD0A846F}" destId="{35949482-88DB-4E40-AD11-B4FA1AEE4BF3}" srcOrd="0" destOrd="0" presId="urn:microsoft.com/office/officeart/2005/8/layout/hList6"/>
    <dgm:cxn modelId="{7FAF80BA-438D-400D-8ECF-D396309FE696}" srcId="{01AC5D0C-0837-41C7-BCA2-99029E45E939}" destId="{4AE12DD2-8011-4715-B494-AA15E522D281}" srcOrd="1" destOrd="0" parTransId="{9B3DA274-CFA8-44CD-B45A-0E7771AE9C9B}" sibTransId="{4D377864-EACA-4B83-8DEF-4C69E9B32DA0}"/>
    <dgm:cxn modelId="{932000CB-26C7-4912-ABCF-566639AB134E}" type="presOf" srcId="{4AE12DD2-8011-4715-B494-AA15E522D281}" destId="{C010518B-4478-41FA-B017-7401227B5FC3}" srcOrd="0" destOrd="0" presId="urn:microsoft.com/office/officeart/2005/8/layout/hList6"/>
    <dgm:cxn modelId="{328507C7-9018-452E-A168-87CC2B5AE920}" type="presParOf" srcId="{6C1BB0E4-A3A4-4859-8AF3-B0002F74EBD7}" destId="{35949482-88DB-4E40-AD11-B4FA1AEE4BF3}" srcOrd="0" destOrd="0" presId="urn:microsoft.com/office/officeart/2005/8/layout/hList6"/>
    <dgm:cxn modelId="{A7623E7E-B655-4227-874F-D317A5838793}" type="presParOf" srcId="{6C1BB0E4-A3A4-4859-8AF3-B0002F74EBD7}" destId="{D2DD08D2-ABC6-4905-A1EE-FF588229F8D8}" srcOrd="1" destOrd="0" presId="urn:microsoft.com/office/officeart/2005/8/layout/hList6"/>
    <dgm:cxn modelId="{589969F6-31EA-49C5-90A1-394E4D9CA8C6}" type="presParOf" srcId="{6C1BB0E4-A3A4-4859-8AF3-B0002F74EBD7}" destId="{C010518B-4478-41FA-B017-7401227B5FC3}" srcOrd="2" destOrd="0" presId="urn:microsoft.com/office/officeart/2005/8/layout/hList6"/>
    <dgm:cxn modelId="{92B2EFB1-8A90-4C4C-A0D5-B2FB1C0491BA}" type="presParOf" srcId="{6C1BB0E4-A3A4-4859-8AF3-B0002F74EBD7}" destId="{16083ECF-E3C3-4BAF-A1B8-2A22985A46D2}" srcOrd="3" destOrd="0" presId="urn:microsoft.com/office/officeart/2005/8/layout/hList6"/>
    <dgm:cxn modelId="{F9DAD3D4-A865-4012-825F-3EFF68E5B1B3}" type="presParOf" srcId="{6C1BB0E4-A3A4-4859-8AF3-B0002F74EBD7}" destId="{48A82EE4-F4C5-4E28-82B5-2558E409DE5C}" srcOrd="4" destOrd="0" presId="urn:microsoft.com/office/officeart/2005/8/layout/hList6"/>
    <dgm:cxn modelId="{CD1DEE22-E5A0-4178-8FC7-145AB89D0194}" type="presParOf" srcId="{6C1BB0E4-A3A4-4859-8AF3-B0002F74EBD7}" destId="{9A3FE37C-7054-4F31-A059-1F12EEFA7A5E}" srcOrd="5" destOrd="0" presId="urn:microsoft.com/office/officeart/2005/8/layout/hList6"/>
    <dgm:cxn modelId="{EBBB11B1-F792-4D4F-AE09-E2504A9C7EE1}" type="presParOf" srcId="{6C1BB0E4-A3A4-4859-8AF3-B0002F74EBD7}" destId="{17D73945-D56B-4477-993C-8D51E6835C66}"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82D56-EEF2-4A81-92E0-F5A16F16EFBE}">
      <dsp:nvSpPr>
        <dsp:cNvPr id="0" name=""/>
        <dsp:cNvSpPr/>
      </dsp:nvSpPr>
      <dsp:spPr>
        <a:xfrm>
          <a:off x="0" y="0"/>
          <a:ext cx="4367070" cy="92235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Calibri Light" panose="020F0302020204030204" pitchFamily="34" charset="0"/>
              <a:cs typeface="Calibri Light" panose="020F0302020204030204" pitchFamily="34" charset="0"/>
            </a:rPr>
            <a:t>Mỗi</a:t>
          </a:r>
          <a:r>
            <a:rPr lang="en-US" sz="2400" kern="1200" dirty="0">
              <a:latin typeface="Calibri Light" panose="020F0302020204030204" pitchFamily="34" charset="0"/>
              <a:cs typeface="Calibri Light" panose="020F0302020204030204" pitchFamily="34" charset="0"/>
            </a:rPr>
            <a:t> user </a:t>
          </a:r>
          <a:r>
            <a:rPr lang="en-US" sz="2400" kern="1200" dirty="0" err="1">
              <a:latin typeface="Calibri Light" panose="020F0302020204030204" pitchFamily="34" charset="0"/>
              <a:cs typeface="Calibri Light" panose="020F0302020204030204" pitchFamily="34" charset="0"/>
            </a:rPr>
            <a:t>tham</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gia</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nhiều</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dịch</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vụ</a:t>
          </a:r>
          <a:endParaRPr lang="en-US" sz="2400" kern="1200" dirty="0">
            <a:latin typeface="Calibri Light" panose="020F0302020204030204" pitchFamily="34" charset="0"/>
            <a:cs typeface="Calibri Light" panose="020F0302020204030204" pitchFamily="34" charset="0"/>
          </a:endParaRPr>
        </a:p>
      </dsp:txBody>
      <dsp:txXfrm>
        <a:off x="27015" y="27015"/>
        <a:ext cx="3293838" cy="868324"/>
      </dsp:txXfrm>
    </dsp:sp>
    <dsp:sp modelId="{193C06EB-AE0E-4250-8001-F54E19E50988}">
      <dsp:nvSpPr>
        <dsp:cNvPr id="0" name=""/>
        <dsp:cNvSpPr/>
      </dsp:nvSpPr>
      <dsp:spPr>
        <a:xfrm>
          <a:off x="365742" y="1090055"/>
          <a:ext cx="4367070" cy="922354"/>
        </a:xfrm>
        <a:prstGeom prst="roundRect">
          <a:avLst>
            <a:gd name="adj" fmla="val 10000"/>
          </a:avLst>
        </a:prstGeom>
        <a:solidFill>
          <a:schemeClr val="accent5">
            <a:hueOff val="-4648525"/>
            <a:satOff val="4204"/>
            <a:lumOff val="-81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Calibri Light" panose="020F0302020204030204" pitchFamily="34" charset="0"/>
              <a:cs typeface="Calibri Light" panose="020F0302020204030204" pitchFamily="34" charset="0"/>
            </a:rPr>
            <a:t>Nhiều</a:t>
          </a:r>
          <a:r>
            <a:rPr lang="en-US" sz="2400" kern="1200" dirty="0">
              <a:latin typeface="Calibri Light" panose="020F0302020204030204" pitchFamily="34" charset="0"/>
              <a:cs typeface="Calibri Light" panose="020F0302020204030204" pitchFamily="34" charset="0"/>
            </a:rPr>
            <a:t> server </a:t>
          </a:r>
          <a:r>
            <a:rPr lang="en-US" sz="2400" kern="1200" dirty="0" err="1">
              <a:latin typeface="Calibri Light" panose="020F0302020204030204" pitchFamily="34" charset="0"/>
              <a:cs typeface="Calibri Light" panose="020F0302020204030204" pitchFamily="34" charset="0"/>
            </a:rPr>
            <a:t>xác</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thực</a:t>
          </a:r>
          <a:endParaRPr lang="en-US" sz="2400" kern="1200" dirty="0">
            <a:latin typeface="Calibri Light" panose="020F0302020204030204" pitchFamily="34" charset="0"/>
            <a:cs typeface="Calibri Light" panose="020F0302020204030204" pitchFamily="34" charset="0"/>
          </a:endParaRPr>
        </a:p>
      </dsp:txBody>
      <dsp:txXfrm>
        <a:off x="392757" y="1117070"/>
        <a:ext cx="3347767" cy="868324"/>
      </dsp:txXfrm>
    </dsp:sp>
    <dsp:sp modelId="{0BEC1B2E-B40F-4B0A-A93A-ABCD3B1315B4}">
      <dsp:nvSpPr>
        <dsp:cNvPr id="0" name=""/>
        <dsp:cNvSpPr/>
      </dsp:nvSpPr>
      <dsp:spPr>
        <a:xfrm>
          <a:off x="726025" y="2180110"/>
          <a:ext cx="4367070" cy="922354"/>
        </a:xfrm>
        <a:prstGeom prst="roundRect">
          <a:avLst>
            <a:gd name="adj" fmla="val 10000"/>
          </a:avLst>
        </a:prstGeom>
        <a:solidFill>
          <a:schemeClr val="accent5">
            <a:hueOff val="-9297050"/>
            <a:satOff val="8408"/>
            <a:lumOff val="-1620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Calibri Light" panose="020F0302020204030204" pitchFamily="34" charset="0"/>
              <a:cs typeface="Calibri Light" panose="020F0302020204030204" pitchFamily="34" charset="0"/>
            </a:rPr>
            <a:t>Nhiều</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tài</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khoản</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xác</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thực</a:t>
          </a:r>
          <a:endParaRPr lang="en-US" sz="2400" kern="1200" dirty="0">
            <a:latin typeface="Calibri Light" panose="020F0302020204030204" pitchFamily="34" charset="0"/>
            <a:cs typeface="Calibri Light" panose="020F0302020204030204" pitchFamily="34" charset="0"/>
          </a:endParaRPr>
        </a:p>
      </dsp:txBody>
      <dsp:txXfrm>
        <a:off x="753040" y="2207125"/>
        <a:ext cx="3353226" cy="868324"/>
      </dsp:txXfrm>
    </dsp:sp>
    <dsp:sp modelId="{EE17C796-39F3-4538-B6C5-381BB1F06844}">
      <dsp:nvSpPr>
        <dsp:cNvPr id="0" name=""/>
        <dsp:cNvSpPr/>
      </dsp:nvSpPr>
      <dsp:spPr>
        <a:xfrm>
          <a:off x="1091767" y="3270165"/>
          <a:ext cx="4367070" cy="922354"/>
        </a:xfrm>
        <a:prstGeom prst="roundRect">
          <a:avLst>
            <a:gd name="adj" fmla="val 10000"/>
          </a:avLst>
        </a:prstGeom>
        <a:solidFill>
          <a:schemeClr val="accent5">
            <a:hueOff val="-13945574"/>
            <a:satOff val="12612"/>
            <a:lumOff val="-243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u="none" kern="1200" dirty="0" err="1">
              <a:latin typeface="Calibri Light" panose="020F0302020204030204" pitchFamily="34" charset="0"/>
              <a:cs typeface="Calibri Light" panose="020F0302020204030204" pitchFamily="34" charset="0"/>
            </a:rPr>
            <a:t>Khó</a:t>
          </a:r>
          <a:r>
            <a:rPr lang="en-US" sz="2400" b="0" i="0" u="none" kern="1200" dirty="0">
              <a:latin typeface="Calibri Light" panose="020F0302020204030204" pitchFamily="34" charset="0"/>
              <a:cs typeface="Calibri Light" panose="020F0302020204030204" pitchFamily="34" charset="0"/>
            </a:rPr>
            <a:t> </a:t>
          </a:r>
          <a:r>
            <a:rPr lang="en-US" sz="2400" b="0" i="0" u="none" kern="1200" dirty="0" err="1">
              <a:latin typeface="Calibri Light" panose="020F0302020204030204" pitchFamily="34" charset="0"/>
              <a:cs typeface="Calibri Light" panose="020F0302020204030204" pitchFamily="34" charset="0"/>
            </a:rPr>
            <a:t>khăn</a:t>
          </a:r>
          <a:r>
            <a:rPr lang="en-US" sz="2400" b="0" i="0" u="none" kern="1200" dirty="0">
              <a:latin typeface="Calibri Light" panose="020F0302020204030204" pitchFamily="34" charset="0"/>
              <a:cs typeface="Calibri Light" panose="020F0302020204030204" pitchFamily="34" charset="0"/>
            </a:rPr>
            <a:t> </a:t>
          </a:r>
          <a:r>
            <a:rPr lang="en-US" sz="2400" b="0" i="0" u="none" kern="1200" dirty="0" err="1">
              <a:latin typeface="Calibri Light" panose="020F0302020204030204" pitchFamily="34" charset="0"/>
              <a:cs typeface="Calibri Light" panose="020F0302020204030204" pitchFamily="34" charset="0"/>
            </a:rPr>
            <a:t>cho</a:t>
          </a:r>
          <a:r>
            <a:rPr lang="en-US" sz="2400" b="0" i="0" u="none" kern="1200" dirty="0">
              <a:latin typeface="Calibri Light" panose="020F0302020204030204" pitchFamily="34" charset="0"/>
              <a:cs typeface="Calibri Light" panose="020F0302020204030204" pitchFamily="34" charset="0"/>
            </a:rPr>
            <a:t> user. </a:t>
          </a:r>
          <a:endParaRPr lang="en-US" sz="2400" kern="1200" dirty="0">
            <a:latin typeface="Calibri Light" panose="020F0302020204030204" pitchFamily="34" charset="0"/>
            <a:cs typeface="Calibri Light" panose="020F0302020204030204" pitchFamily="34" charset="0"/>
          </a:endParaRPr>
        </a:p>
      </dsp:txBody>
      <dsp:txXfrm>
        <a:off x="1118782" y="3297180"/>
        <a:ext cx="3347767" cy="868324"/>
      </dsp:txXfrm>
    </dsp:sp>
    <dsp:sp modelId="{63AA85F9-C55E-4F9A-B1D1-43825F04C00E}">
      <dsp:nvSpPr>
        <dsp:cNvPr id="0" name=""/>
        <dsp:cNvSpPr/>
      </dsp:nvSpPr>
      <dsp:spPr>
        <a:xfrm>
          <a:off x="3767540" y="706439"/>
          <a:ext cx="599530" cy="599530"/>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1</a:t>
          </a:r>
          <a:endParaRPr lang="en-US" sz="2700" kern="1200" dirty="0"/>
        </a:p>
      </dsp:txBody>
      <dsp:txXfrm>
        <a:off x="3902434" y="706439"/>
        <a:ext cx="329742" cy="451146"/>
      </dsp:txXfrm>
    </dsp:sp>
    <dsp:sp modelId="{5438A4B8-3445-4A7D-B53C-F9FEC3968F65}">
      <dsp:nvSpPr>
        <dsp:cNvPr id="0" name=""/>
        <dsp:cNvSpPr/>
      </dsp:nvSpPr>
      <dsp:spPr>
        <a:xfrm>
          <a:off x="4133282" y="1796494"/>
          <a:ext cx="599530" cy="599530"/>
        </a:xfrm>
        <a:prstGeom prst="downArrow">
          <a:avLst>
            <a:gd name="adj1" fmla="val 55000"/>
            <a:gd name="adj2" fmla="val 45000"/>
          </a:avLst>
        </a:prstGeom>
        <a:solidFill>
          <a:schemeClr val="accent5">
            <a:tint val="40000"/>
            <a:alpha val="90000"/>
            <a:hueOff val="-7268735"/>
            <a:satOff val="7550"/>
            <a:lumOff val="-142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2</a:t>
          </a:r>
          <a:endParaRPr lang="en-US" sz="2700" kern="1200" dirty="0"/>
        </a:p>
      </dsp:txBody>
      <dsp:txXfrm>
        <a:off x="4268176" y="1796494"/>
        <a:ext cx="329742" cy="451146"/>
      </dsp:txXfrm>
    </dsp:sp>
    <dsp:sp modelId="{CF6EEDCB-E560-4750-95A3-E7CA88CF3D99}">
      <dsp:nvSpPr>
        <dsp:cNvPr id="0" name=""/>
        <dsp:cNvSpPr/>
      </dsp:nvSpPr>
      <dsp:spPr>
        <a:xfrm>
          <a:off x="4493565" y="2886550"/>
          <a:ext cx="599530" cy="599530"/>
        </a:xfrm>
        <a:prstGeom prst="downArrow">
          <a:avLst>
            <a:gd name="adj1" fmla="val 55000"/>
            <a:gd name="adj2" fmla="val 45000"/>
          </a:avLst>
        </a:prstGeom>
        <a:solidFill>
          <a:schemeClr val="accent5">
            <a:tint val="40000"/>
            <a:alpha val="90000"/>
            <a:hueOff val="-14537470"/>
            <a:satOff val="15100"/>
            <a:lumOff val="-284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3</a:t>
          </a:r>
          <a:endParaRPr lang="en-US" sz="2700" kern="1200" dirty="0"/>
        </a:p>
      </dsp:txBody>
      <dsp:txXfrm>
        <a:off x="4628459" y="2886550"/>
        <a:ext cx="329742" cy="451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08361-CDB4-4DE1-9E5D-C073AB120ED4}">
      <dsp:nvSpPr>
        <dsp:cNvPr id="0" name=""/>
        <dsp:cNvSpPr/>
      </dsp:nvSpPr>
      <dsp:spPr>
        <a:xfrm>
          <a:off x="0" y="345326"/>
          <a:ext cx="5575940" cy="1731600"/>
        </a:xfrm>
        <a:prstGeom prst="roundRect">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vi-VN" sz="2000" kern="1200" dirty="0">
              <a:latin typeface="Calibri Light" panose="020F0302020204030204" pitchFamily="34" charset="0"/>
              <a:cs typeface="Calibri Light" panose="020F0302020204030204" pitchFamily="34" charset="0"/>
            </a:rPr>
            <a:t>Cần mô hình chuẩn để chia sẻ tài khoản xác thực user (Gmail) cũng như cho phép các dịch vụ cộng tác với nhau trong quá trình xác thực user uthentication) và cấp quyền truy nh</a:t>
          </a:r>
          <a:r>
            <a:rPr lang="en-US" sz="2000" kern="1200" dirty="0" err="1">
              <a:latin typeface="Calibri Light" panose="020F0302020204030204" pitchFamily="34" charset="0"/>
              <a:cs typeface="Calibri Light" panose="020F0302020204030204" pitchFamily="34" charset="0"/>
            </a:rPr>
            <a:t>ập</a:t>
          </a:r>
          <a:r>
            <a:rPr lang="vi-VN" sz="2000" kern="1200" dirty="0">
              <a:latin typeface="Calibri Light" panose="020F0302020204030204" pitchFamily="34" charset="0"/>
              <a:cs typeface="Calibri Light" panose="020F0302020204030204" pitchFamily="34" charset="0"/>
            </a:rPr>
            <a:t> (authorization) đến các tài nguyên của mỗi dịch vụ</a:t>
          </a:r>
          <a:endParaRPr lang="en-US" sz="2000" kern="1200" dirty="0"/>
        </a:p>
      </dsp:txBody>
      <dsp:txXfrm>
        <a:off x="84530" y="429856"/>
        <a:ext cx="5406880" cy="1562540"/>
      </dsp:txXfrm>
    </dsp:sp>
    <dsp:sp modelId="{0879D996-0189-4900-82A3-D21C17F89767}">
      <dsp:nvSpPr>
        <dsp:cNvPr id="0" name=""/>
        <dsp:cNvSpPr/>
      </dsp:nvSpPr>
      <dsp:spPr>
        <a:xfrm>
          <a:off x="0" y="2134527"/>
          <a:ext cx="5575940" cy="1731600"/>
        </a:xfrm>
        <a:prstGeom prst="roundRect">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libri Light" panose="020F0302020204030204" pitchFamily="34" charset="0"/>
              <a:cs typeface="Calibri Light" panose="020F0302020204030204" pitchFamily="34" charset="0"/>
            </a:rPr>
            <a:t>=&gt; Ra </a:t>
          </a:r>
          <a:r>
            <a:rPr lang="en-US" sz="2000" kern="1200" dirty="0" err="1">
              <a:latin typeface="Calibri Light" panose="020F0302020204030204" pitchFamily="34" charset="0"/>
              <a:cs typeface="Calibri Light" panose="020F0302020204030204" pitchFamily="34" charset="0"/>
            </a:rPr>
            <a:t>đời</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Chuẩn</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Oauth</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và</a:t>
          </a:r>
          <a:r>
            <a:rPr lang="en-US" sz="2000" kern="1200" dirty="0">
              <a:latin typeface="Calibri Light" panose="020F0302020204030204" pitchFamily="34" charset="0"/>
              <a:cs typeface="Calibri Light" panose="020F0302020204030204" pitchFamily="34" charset="0"/>
            </a:rPr>
            <a:t> OpenID</a:t>
          </a:r>
          <a:endParaRPr lang="en-US" sz="2000" kern="1200" dirty="0"/>
        </a:p>
      </dsp:txBody>
      <dsp:txXfrm>
        <a:off x="84530" y="2219057"/>
        <a:ext cx="5406880" cy="1562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7A55B-1D69-4C03-BAAB-D076B2FAF33E}">
      <dsp:nvSpPr>
        <dsp:cNvPr id="0" name=""/>
        <dsp:cNvSpPr/>
      </dsp:nvSpPr>
      <dsp:spPr>
        <a:xfrm>
          <a:off x="3598664" y="1782"/>
          <a:ext cx="1660921" cy="1079599"/>
        </a:xfrm>
        <a:prstGeom prst="roundRect">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Resource Owner</a:t>
          </a:r>
        </a:p>
        <a:p>
          <a:pPr marL="0" lvl="0" indent="0" algn="ctr" defTabSz="400050">
            <a:lnSpc>
              <a:spcPct val="90000"/>
            </a:lnSpc>
            <a:spcBef>
              <a:spcPct val="0"/>
            </a:spcBef>
            <a:spcAft>
              <a:spcPct val="35000"/>
            </a:spcAft>
            <a:buNone/>
          </a:pPr>
          <a:r>
            <a:rPr lang="en-US" sz="900" b="0" kern="1200" dirty="0"/>
            <a:t>Là </a:t>
          </a:r>
          <a:r>
            <a:rPr lang="en-US" sz="900" b="0" kern="1200" dirty="0" err="1"/>
            <a:t>người</a:t>
          </a:r>
          <a:r>
            <a:rPr lang="en-US" sz="900" b="0" kern="1200" dirty="0"/>
            <a:t> </a:t>
          </a:r>
          <a:r>
            <a:rPr lang="en-US" sz="900" b="0" kern="1200" dirty="0" err="1"/>
            <a:t>sở</a:t>
          </a:r>
          <a:r>
            <a:rPr lang="en-US" sz="900" b="0" kern="1200" dirty="0"/>
            <a:t> </a:t>
          </a:r>
          <a:r>
            <a:rPr lang="en-US" sz="900" b="0" kern="1200" dirty="0" err="1"/>
            <a:t>hữu</a:t>
          </a:r>
          <a:r>
            <a:rPr lang="en-US" sz="900" b="0" kern="1200" dirty="0"/>
            <a:t> mail.</a:t>
          </a:r>
        </a:p>
      </dsp:txBody>
      <dsp:txXfrm>
        <a:off x="3651366" y="54484"/>
        <a:ext cx="1555517" cy="974195"/>
      </dsp:txXfrm>
    </dsp:sp>
    <dsp:sp modelId="{163ED5B0-3F67-4E9E-9218-005CB59897B5}">
      <dsp:nvSpPr>
        <dsp:cNvPr id="0" name=""/>
        <dsp:cNvSpPr/>
      </dsp:nvSpPr>
      <dsp:spPr>
        <a:xfrm>
          <a:off x="2644490" y="541582"/>
          <a:ext cx="3569268" cy="3569268"/>
        </a:xfrm>
        <a:custGeom>
          <a:avLst/>
          <a:gdLst/>
          <a:ahLst/>
          <a:cxnLst/>
          <a:rect l="0" t="0" r="0" b="0"/>
          <a:pathLst>
            <a:path>
              <a:moveTo>
                <a:pt x="2627075" y="211353"/>
              </a:moveTo>
              <a:arcTo wR="1784634" hR="1784634" stAng="17890056" swAng="262745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870BD3-521E-49DD-800F-52FA6E31D08D}">
      <dsp:nvSpPr>
        <dsp:cNvPr id="0" name=""/>
        <dsp:cNvSpPr/>
      </dsp:nvSpPr>
      <dsp:spPr>
        <a:xfrm>
          <a:off x="5383298" y="1786416"/>
          <a:ext cx="1660921" cy="1079599"/>
        </a:xfrm>
        <a:prstGeom prst="roundRect">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OAuth Server</a:t>
          </a:r>
        </a:p>
        <a:p>
          <a:pPr marL="0" lvl="0" indent="0" algn="ctr" defTabSz="400050">
            <a:lnSpc>
              <a:spcPct val="90000"/>
            </a:lnSpc>
            <a:spcBef>
              <a:spcPct val="0"/>
            </a:spcBef>
            <a:spcAft>
              <a:spcPct val="35000"/>
            </a:spcAft>
            <a:buNone/>
          </a:pPr>
          <a:r>
            <a:rPr lang="en-US" sz="900" b="0" kern="1200" dirty="0"/>
            <a:t>Là </a:t>
          </a:r>
          <a:r>
            <a:rPr lang="en-US" sz="900" b="0" kern="1200" dirty="0" err="1"/>
            <a:t>hệ</a:t>
          </a:r>
          <a:r>
            <a:rPr lang="en-US" sz="900" b="0" kern="1200" dirty="0"/>
            <a:t> </a:t>
          </a:r>
          <a:r>
            <a:rPr lang="en-US" sz="900" b="0" kern="1200" dirty="0" err="1"/>
            <a:t>thống</a:t>
          </a:r>
          <a:r>
            <a:rPr lang="en-US" sz="900" b="0" kern="1200" dirty="0"/>
            <a:t> Google Auth.</a:t>
          </a:r>
        </a:p>
      </dsp:txBody>
      <dsp:txXfrm>
        <a:off x="5436000" y="1839118"/>
        <a:ext cx="1555517" cy="974195"/>
      </dsp:txXfrm>
    </dsp:sp>
    <dsp:sp modelId="{3C8EE5F6-D503-429A-A6D5-C085BA40E56E}">
      <dsp:nvSpPr>
        <dsp:cNvPr id="0" name=""/>
        <dsp:cNvSpPr/>
      </dsp:nvSpPr>
      <dsp:spPr>
        <a:xfrm>
          <a:off x="2644490" y="541582"/>
          <a:ext cx="3569268" cy="3569268"/>
        </a:xfrm>
        <a:custGeom>
          <a:avLst/>
          <a:gdLst/>
          <a:ahLst/>
          <a:cxnLst/>
          <a:rect l="0" t="0" r="0" b="0"/>
          <a:pathLst>
            <a:path>
              <a:moveTo>
                <a:pt x="3481523" y="2337344"/>
              </a:moveTo>
              <a:arcTo wR="1784634" hR="1784634" stAng="1082487" swAng="262745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2EF9F2C-0800-43D2-9F9F-5147CFE2389F}">
      <dsp:nvSpPr>
        <dsp:cNvPr id="0" name=""/>
        <dsp:cNvSpPr/>
      </dsp:nvSpPr>
      <dsp:spPr>
        <a:xfrm>
          <a:off x="3598664" y="3571051"/>
          <a:ext cx="1660921" cy="1079599"/>
        </a:xfrm>
        <a:prstGeom prst="roundRect">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App</a:t>
          </a:r>
        </a:p>
        <a:p>
          <a:pPr marL="0" lvl="0" indent="0" algn="ctr" defTabSz="400050">
            <a:lnSpc>
              <a:spcPct val="90000"/>
            </a:lnSpc>
            <a:spcBef>
              <a:spcPct val="0"/>
            </a:spcBef>
            <a:spcAft>
              <a:spcPct val="35000"/>
            </a:spcAft>
            <a:buNone/>
          </a:pPr>
          <a:r>
            <a:rPr lang="en-US" sz="900" b="0" kern="1200" dirty="0"/>
            <a:t>Là </a:t>
          </a:r>
          <a:r>
            <a:rPr lang="en-US" sz="900" b="0" kern="1200" dirty="0" err="1"/>
            <a:t>ứng</a:t>
          </a:r>
          <a:r>
            <a:rPr lang="en-US" sz="900" b="0" kern="1200" dirty="0"/>
            <a:t> </a:t>
          </a:r>
          <a:r>
            <a:rPr lang="en-US" sz="900" b="0" kern="1200" dirty="0" err="1"/>
            <a:t>dụng</a:t>
          </a:r>
          <a:r>
            <a:rPr lang="en-US" sz="900" b="0" kern="1200" dirty="0"/>
            <a:t> </a:t>
          </a:r>
          <a:r>
            <a:rPr lang="en-US" sz="900" b="0" kern="1200" dirty="0" err="1"/>
            <a:t>bên</a:t>
          </a:r>
          <a:r>
            <a:rPr lang="en-US" sz="900" b="0" kern="1200" dirty="0"/>
            <a:t> </a:t>
          </a:r>
          <a:r>
            <a:rPr lang="en-US" sz="900" b="0" kern="1200" dirty="0" err="1"/>
            <a:t>thức</a:t>
          </a:r>
          <a:r>
            <a:rPr lang="en-US" sz="900" b="0" kern="1200" dirty="0"/>
            <a:t> 3 </a:t>
          </a:r>
          <a:r>
            <a:rPr lang="en-US" sz="900" b="0" kern="1200" dirty="0" err="1"/>
            <a:t>muốn</a:t>
          </a:r>
          <a:r>
            <a:rPr lang="en-US" sz="900" b="0" kern="1200" dirty="0"/>
            <a:t> </a:t>
          </a:r>
          <a:r>
            <a:rPr lang="en-US" sz="900" b="0" kern="1200" dirty="0" err="1"/>
            <a:t>truy</a:t>
          </a:r>
          <a:r>
            <a:rPr lang="en-US" sz="900" b="0" kern="1200" dirty="0"/>
            <a:t> </a:t>
          </a:r>
          <a:r>
            <a:rPr lang="en-US" sz="900" b="0" kern="1200" dirty="0" err="1"/>
            <a:t>nhập</a:t>
          </a:r>
          <a:r>
            <a:rPr lang="en-US" sz="900" b="0" kern="1200" dirty="0"/>
            <a:t> </a:t>
          </a:r>
          <a:r>
            <a:rPr lang="en-US" sz="900" b="0" kern="1200" dirty="0" err="1"/>
            <a:t>vào</a:t>
          </a:r>
          <a:r>
            <a:rPr lang="en-US" sz="900" b="0" kern="1200" dirty="0"/>
            <a:t> resource (</a:t>
          </a:r>
          <a:r>
            <a:rPr lang="en-US" sz="900" b="0" kern="1200" dirty="0" err="1"/>
            <a:t>Với</a:t>
          </a:r>
          <a:r>
            <a:rPr lang="en-US" sz="900" b="0" kern="1200" dirty="0"/>
            <a:t> </a:t>
          </a:r>
          <a:r>
            <a:rPr lang="en-US" sz="900" b="0" kern="1200" dirty="0" err="1"/>
            <a:t>sự</a:t>
          </a:r>
          <a:r>
            <a:rPr lang="en-US" sz="900" b="0" kern="1200" dirty="0"/>
            <a:t> </a:t>
          </a:r>
          <a:r>
            <a:rPr lang="en-US" sz="900" b="0" kern="1200" dirty="0" err="1"/>
            <a:t>cho</a:t>
          </a:r>
          <a:r>
            <a:rPr lang="en-US" sz="900" b="0" kern="1200" dirty="0"/>
            <a:t> </a:t>
          </a:r>
          <a:r>
            <a:rPr lang="en-US" sz="900" b="0" kern="1200" dirty="0" err="1"/>
            <a:t>phép</a:t>
          </a:r>
          <a:r>
            <a:rPr lang="en-US" sz="900" b="0" kern="1200" dirty="0"/>
            <a:t> của resource owner).</a:t>
          </a:r>
        </a:p>
      </dsp:txBody>
      <dsp:txXfrm>
        <a:off x="3651366" y="3623753"/>
        <a:ext cx="1555517" cy="974195"/>
      </dsp:txXfrm>
    </dsp:sp>
    <dsp:sp modelId="{2539D6EC-D95E-42C1-AA11-7C3C79AE2C2B}">
      <dsp:nvSpPr>
        <dsp:cNvPr id="0" name=""/>
        <dsp:cNvSpPr/>
      </dsp:nvSpPr>
      <dsp:spPr>
        <a:xfrm>
          <a:off x="2644490" y="541582"/>
          <a:ext cx="3569268" cy="3569268"/>
        </a:xfrm>
        <a:custGeom>
          <a:avLst/>
          <a:gdLst/>
          <a:ahLst/>
          <a:cxnLst/>
          <a:rect l="0" t="0" r="0" b="0"/>
          <a:pathLst>
            <a:path>
              <a:moveTo>
                <a:pt x="942193" y="3357915"/>
              </a:moveTo>
              <a:arcTo wR="1784634" hR="1784634" stAng="7090056" swAng="262745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2C2567F-4E6B-4074-B3AF-9CF6F2AE08AC}">
      <dsp:nvSpPr>
        <dsp:cNvPr id="0" name=""/>
        <dsp:cNvSpPr/>
      </dsp:nvSpPr>
      <dsp:spPr>
        <a:xfrm>
          <a:off x="1814029" y="1786416"/>
          <a:ext cx="1660921" cy="1079599"/>
        </a:xfrm>
        <a:prstGeom prst="roundRect">
          <a:avLst/>
        </a:prstGeom>
        <a:solidFill>
          <a:srgbClr val="FFC000"/>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Resource server</a:t>
          </a:r>
        </a:p>
        <a:p>
          <a:pPr marL="0" lvl="0" indent="0" algn="ctr" defTabSz="400050">
            <a:lnSpc>
              <a:spcPct val="90000"/>
            </a:lnSpc>
            <a:spcBef>
              <a:spcPct val="0"/>
            </a:spcBef>
            <a:spcAft>
              <a:spcPct val="35000"/>
            </a:spcAft>
            <a:buNone/>
          </a:pPr>
          <a:r>
            <a:rPr lang="en-US" sz="900" b="0" kern="1200" dirty="0" err="1"/>
            <a:t>Nơi</a:t>
          </a:r>
          <a:r>
            <a:rPr lang="en-US" sz="900" b="0" kern="1200" dirty="0"/>
            <a:t> </a:t>
          </a:r>
          <a:r>
            <a:rPr lang="en-US" sz="900" b="0" kern="1200" dirty="0" err="1"/>
            <a:t>quản</a:t>
          </a:r>
          <a:r>
            <a:rPr lang="en-US" sz="900" b="0" kern="1200" dirty="0"/>
            <a:t> </a:t>
          </a:r>
          <a:r>
            <a:rPr lang="en-US" sz="900" b="0" kern="1200" dirty="0" err="1"/>
            <a:t>lý</a:t>
          </a:r>
          <a:r>
            <a:rPr lang="en-US" sz="900" b="0" kern="1200" dirty="0"/>
            <a:t> resource. </a:t>
          </a:r>
          <a:r>
            <a:rPr lang="en-US" sz="900" b="0" kern="1200" dirty="0" err="1"/>
            <a:t>Nó</a:t>
          </a:r>
          <a:r>
            <a:rPr lang="en-US" sz="900" b="0" kern="1200" dirty="0"/>
            <a:t> có </a:t>
          </a:r>
          <a:r>
            <a:rPr lang="en-US" sz="900" b="0" kern="1200" dirty="0" err="1"/>
            <a:t>thể</a:t>
          </a:r>
          <a:r>
            <a:rPr lang="en-US" sz="900" b="0" kern="1200" dirty="0"/>
            <a:t> là server của Google </a:t>
          </a:r>
          <a:r>
            <a:rPr lang="en-US" sz="900" b="0" kern="1200" dirty="0" err="1"/>
            <a:t>hoặc</a:t>
          </a:r>
          <a:r>
            <a:rPr lang="en-US" sz="900" b="0" kern="1200" dirty="0"/>
            <a:t> </a:t>
          </a:r>
          <a:r>
            <a:rPr lang="en-US" sz="900" b="0" kern="1200" dirty="0" err="1"/>
            <a:t>bên</a:t>
          </a:r>
          <a:r>
            <a:rPr lang="en-US" sz="900" b="0" kern="1200" dirty="0"/>
            <a:t> </a:t>
          </a:r>
          <a:r>
            <a:rPr lang="en-US" sz="900" b="0" kern="1200" dirty="0" err="1"/>
            <a:t>thứ</a:t>
          </a:r>
          <a:r>
            <a:rPr lang="en-US" sz="900" b="0" kern="1200" dirty="0"/>
            <a:t>  3. App </a:t>
          </a:r>
          <a:r>
            <a:rPr lang="en-US" sz="900" b="0" kern="1200" dirty="0" err="1"/>
            <a:t>sẽ</a:t>
          </a:r>
          <a:r>
            <a:rPr lang="en-US" sz="900" b="0" kern="1200" dirty="0"/>
            <a:t> </a:t>
          </a:r>
          <a:r>
            <a:rPr lang="en-US" sz="900" b="0" kern="1200" dirty="0" err="1"/>
            <a:t>truy</a:t>
          </a:r>
          <a:r>
            <a:rPr lang="en-US" sz="900" b="0" kern="1200" dirty="0"/>
            <a:t> </a:t>
          </a:r>
          <a:r>
            <a:rPr lang="en-US" sz="900" b="0" kern="1200" dirty="0" err="1"/>
            <a:t>nhập</a:t>
          </a:r>
          <a:r>
            <a:rPr lang="en-US" sz="900" b="0" kern="1200" dirty="0"/>
            <a:t> đến resource </a:t>
          </a:r>
          <a:r>
            <a:rPr lang="en-US" sz="900" b="0" kern="1200" dirty="0" err="1"/>
            <a:t>bằng</a:t>
          </a:r>
          <a:r>
            <a:rPr lang="en-US" sz="900" b="0" kern="1200" dirty="0"/>
            <a:t> API server </a:t>
          </a:r>
          <a:r>
            <a:rPr lang="en-US" sz="900" b="0" kern="1200" dirty="0" err="1"/>
            <a:t>cung</a:t>
          </a:r>
          <a:r>
            <a:rPr lang="en-US" sz="900" b="0" kern="1200" dirty="0"/>
            <a:t> </a:t>
          </a:r>
          <a:r>
            <a:rPr lang="en-US" sz="900" b="0" kern="1200" dirty="0" err="1"/>
            <a:t>cấp</a:t>
          </a:r>
          <a:r>
            <a:rPr lang="en-US" sz="900" b="0" kern="1200" dirty="0"/>
            <a:t>.</a:t>
          </a:r>
        </a:p>
      </dsp:txBody>
      <dsp:txXfrm>
        <a:off x="1866731" y="1839118"/>
        <a:ext cx="1555517" cy="974195"/>
      </dsp:txXfrm>
    </dsp:sp>
    <dsp:sp modelId="{02C8B0A8-2AD8-402C-A861-DF66F15368E3}">
      <dsp:nvSpPr>
        <dsp:cNvPr id="0" name=""/>
        <dsp:cNvSpPr/>
      </dsp:nvSpPr>
      <dsp:spPr>
        <a:xfrm>
          <a:off x="2644490" y="541582"/>
          <a:ext cx="3569268" cy="3569268"/>
        </a:xfrm>
        <a:custGeom>
          <a:avLst/>
          <a:gdLst/>
          <a:ahLst/>
          <a:cxnLst/>
          <a:rect l="0" t="0" r="0" b="0"/>
          <a:pathLst>
            <a:path>
              <a:moveTo>
                <a:pt x="87745" y="1231924"/>
              </a:moveTo>
              <a:arcTo wR="1784634" hR="1784634" stAng="11882487" swAng="262745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49482-88DB-4E40-AD11-B4FA1AEE4BF3}">
      <dsp:nvSpPr>
        <dsp:cNvPr id="0" name=""/>
        <dsp:cNvSpPr/>
      </dsp:nvSpPr>
      <dsp:spPr>
        <a:xfrm rot="16200000">
          <a:off x="-683221" y="685756"/>
          <a:ext cx="3859213" cy="2487699"/>
        </a:xfrm>
        <a:prstGeom prst="flowChartManualOperati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Calibri" panose="020F0502020204030204" pitchFamily="34" charset="0"/>
              <a:cs typeface="Calibri" panose="020F0502020204030204" pitchFamily="34" charset="0"/>
            </a:rPr>
            <a:t>Resource owner</a:t>
          </a:r>
        </a:p>
        <a:p>
          <a:pPr marL="0" lvl="0" indent="0" algn="ctr" defTabSz="1422400">
            <a:lnSpc>
              <a:spcPct val="90000"/>
            </a:lnSpc>
            <a:spcBef>
              <a:spcPct val="0"/>
            </a:spcBef>
            <a:spcAft>
              <a:spcPct val="35000"/>
            </a:spcAft>
            <a:buNone/>
          </a:pPr>
          <a:r>
            <a:rPr lang="en-US" sz="2000" kern="1200" dirty="0" err="1">
              <a:latin typeface="Calibri Light" panose="020F0302020204030204" pitchFamily="34" charset="0"/>
              <a:cs typeface="Calibri Light" panose="020F0302020204030204" pitchFamily="34" charset="0"/>
            </a:rPr>
            <a:t>Người</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dùng</a:t>
          </a:r>
          <a:endParaRPr lang="en-US" sz="2000" kern="1200" dirty="0">
            <a:latin typeface="Calibri Light" panose="020F0302020204030204" pitchFamily="34" charset="0"/>
            <a:cs typeface="Calibri Light" panose="020F0302020204030204" pitchFamily="34" charset="0"/>
          </a:endParaRPr>
        </a:p>
      </dsp:txBody>
      <dsp:txXfrm rot="5400000">
        <a:off x="2536" y="771842"/>
        <a:ext cx="2487699" cy="2315527"/>
      </dsp:txXfrm>
    </dsp:sp>
    <dsp:sp modelId="{C010518B-4478-41FA-B017-7401227B5FC3}">
      <dsp:nvSpPr>
        <dsp:cNvPr id="0" name=""/>
        <dsp:cNvSpPr/>
      </dsp:nvSpPr>
      <dsp:spPr>
        <a:xfrm rot="16200000">
          <a:off x="1991055" y="685756"/>
          <a:ext cx="3859213" cy="2487699"/>
        </a:xfrm>
        <a:prstGeom prst="flowChartManualOperati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Calibri" panose="020F0502020204030204" pitchFamily="34" charset="0"/>
              <a:cs typeface="Calibri" panose="020F0502020204030204" pitchFamily="34" charset="0"/>
            </a:rPr>
            <a:t>Resource Server</a:t>
          </a:r>
        </a:p>
        <a:p>
          <a:pPr marL="0" lvl="0" indent="0" algn="ctr" defTabSz="1422400">
            <a:lnSpc>
              <a:spcPct val="90000"/>
            </a:lnSpc>
            <a:spcBef>
              <a:spcPct val="0"/>
            </a:spcBef>
            <a:spcAft>
              <a:spcPct val="35000"/>
            </a:spcAft>
            <a:buNone/>
          </a:pPr>
          <a:r>
            <a:rPr lang="en-US" sz="2000" kern="1200" dirty="0">
              <a:latin typeface="Calibri Light" panose="020F0302020204030204" pitchFamily="34" charset="0"/>
              <a:cs typeface="Calibri Light" panose="020F0302020204030204" pitchFamily="34" charset="0"/>
            </a:rPr>
            <a:t>Google Server</a:t>
          </a:r>
        </a:p>
      </dsp:txBody>
      <dsp:txXfrm rot="5400000">
        <a:off x="2676812" y="771842"/>
        <a:ext cx="2487699" cy="2315527"/>
      </dsp:txXfrm>
    </dsp:sp>
    <dsp:sp modelId="{48A82EE4-F4C5-4E28-82B5-2558E409DE5C}">
      <dsp:nvSpPr>
        <dsp:cNvPr id="0" name=""/>
        <dsp:cNvSpPr/>
      </dsp:nvSpPr>
      <dsp:spPr>
        <a:xfrm rot="16200000">
          <a:off x="4665331" y="685756"/>
          <a:ext cx="3859213" cy="2487699"/>
        </a:xfrm>
        <a:prstGeom prst="flowChartManualOperation">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Calibri" panose="020F0502020204030204" pitchFamily="34" charset="0"/>
              <a:cs typeface="Calibri" panose="020F0502020204030204" pitchFamily="34" charset="0"/>
            </a:rPr>
            <a:t>Clients</a:t>
          </a:r>
        </a:p>
        <a:p>
          <a:pPr marL="0" lvl="0" indent="0" algn="ctr" defTabSz="1422400">
            <a:lnSpc>
              <a:spcPct val="90000"/>
            </a:lnSpc>
            <a:spcBef>
              <a:spcPct val="0"/>
            </a:spcBef>
            <a:spcAft>
              <a:spcPct val="35000"/>
            </a:spcAft>
            <a:buNone/>
          </a:pPr>
          <a:r>
            <a:rPr lang="en-US" sz="2000" kern="1200" dirty="0">
              <a:latin typeface="Calibri Light" panose="020F0302020204030204" pitchFamily="34" charset="0"/>
              <a:cs typeface="Calibri Light" panose="020F0302020204030204" pitchFamily="34" charset="0"/>
            </a:rPr>
            <a:t>Website </a:t>
          </a:r>
          <a:r>
            <a:rPr lang="en-US" sz="2000" kern="1200" dirty="0" err="1">
              <a:latin typeface="Calibri Light" panose="020F0302020204030204" pitchFamily="34" charset="0"/>
              <a:cs typeface="Calibri Light" panose="020F0302020204030204" pitchFamily="34" charset="0"/>
            </a:rPr>
            <a:t>bất</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kì</a:t>
          </a:r>
          <a:endParaRPr lang="en-US" sz="2000" kern="1200" dirty="0">
            <a:latin typeface="Calibri Light" panose="020F0302020204030204" pitchFamily="34" charset="0"/>
            <a:cs typeface="Calibri Light" panose="020F0302020204030204" pitchFamily="34" charset="0"/>
          </a:endParaRPr>
        </a:p>
      </dsp:txBody>
      <dsp:txXfrm rot="5400000">
        <a:off x="5351088" y="771842"/>
        <a:ext cx="2487699" cy="2315527"/>
      </dsp:txXfrm>
    </dsp:sp>
    <dsp:sp modelId="{17D73945-D56B-4477-993C-8D51E6835C66}">
      <dsp:nvSpPr>
        <dsp:cNvPr id="0" name=""/>
        <dsp:cNvSpPr/>
      </dsp:nvSpPr>
      <dsp:spPr>
        <a:xfrm rot="16200000">
          <a:off x="7339608" y="685756"/>
          <a:ext cx="3859213" cy="2487699"/>
        </a:xfrm>
        <a:prstGeom prst="flowChartManualOperati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Calibri" panose="020F0502020204030204" pitchFamily="34" charset="0"/>
              <a:cs typeface="Calibri" panose="020F0502020204030204" pitchFamily="34" charset="0"/>
            </a:rPr>
            <a:t>Authorization Server</a:t>
          </a:r>
        </a:p>
        <a:p>
          <a:pPr marL="0" lvl="0" indent="0" algn="ctr" defTabSz="1244600">
            <a:lnSpc>
              <a:spcPct val="90000"/>
            </a:lnSpc>
            <a:spcBef>
              <a:spcPct val="0"/>
            </a:spcBef>
            <a:spcAft>
              <a:spcPct val="35000"/>
            </a:spcAft>
            <a:buNone/>
          </a:pPr>
          <a:r>
            <a:rPr lang="en-US" sz="2000" kern="1200" dirty="0">
              <a:latin typeface="Calibri Light" panose="020F0302020204030204" pitchFamily="34" charset="0"/>
              <a:cs typeface="Calibri Light" panose="020F0302020204030204" pitchFamily="34" charset="0"/>
            </a:rPr>
            <a:t>Google Server</a:t>
          </a:r>
        </a:p>
      </dsp:txBody>
      <dsp:txXfrm rot="5400000">
        <a:off x="8025365" y="771842"/>
        <a:ext cx="2487699" cy="231552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6/28/2022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sv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092065" y="2728913"/>
            <a:ext cx="6592824" cy="2386584"/>
          </a:xfrm>
        </p:spPr>
        <p:txBody>
          <a:bodyPr/>
          <a:lstStyle/>
          <a:p>
            <a:r>
              <a:rPr lang="en-US">
                <a:solidFill>
                  <a:schemeClr val="accent2">
                    <a:lumMod val="50000"/>
                  </a:schemeClr>
                </a:solidFill>
              </a:rPr>
              <a:t>G</a:t>
            </a:r>
            <a:r>
              <a:rPr lang="en-US">
                <a:solidFill>
                  <a:srgbClr val="FF0000"/>
                </a:solidFill>
              </a:rPr>
              <a:t>O</a:t>
            </a:r>
            <a:r>
              <a:rPr lang="en-US">
                <a:solidFill>
                  <a:srgbClr val="FFC000"/>
                </a:solidFill>
              </a:rPr>
              <a:t>O</a:t>
            </a:r>
            <a:r>
              <a:rPr lang="en-US">
                <a:solidFill>
                  <a:schemeClr val="accent2">
                    <a:lumMod val="50000"/>
                  </a:schemeClr>
                </a:solidFill>
              </a:rPr>
              <a:t>G</a:t>
            </a:r>
            <a:r>
              <a:rPr lang="en-US">
                <a:solidFill>
                  <a:srgbClr val="00B050"/>
                </a:solidFill>
              </a:rPr>
              <a:t>L</a:t>
            </a:r>
            <a:r>
              <a:rPr lang="en-US">
                <a:solidFill>
                  <a:srgbClr val="FF0000"/>
                </a:solidFill>
              </a:rPr>
              <a:t>E</a:t>
            </a:r>
            <a:endParaRPr lang="en-US" dirty="0">
              <a:solidFill>
                <a:srgbClr val="FF0000"/>
              </a:solidFill>
            </a:endParaRP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a:solidFill>
                  <a:srgbClr val="FFFFFF"/>
                </a:solidFill>
              </a:rPr>
              <a:t>Open Authentication</a:t>
            </a:r>
          </a:p>
          <a:p>
            <a:endParaRPr lang="en-US">
              <a:solidFill>
                <a:srgbClr val="FFFFFF"/>
              </a:solidFill>
            </a:endParaRP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2" name="Rectangle 11">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kern="1200"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a:t>
            </a:r>
            <a:r>
              <a:rPr lang="en-US" b="1" dirty="0">
                <a:solidFill>
                  <a:srgbClr val="FFFFFF"/>
                </a:solidFill>
                <a:latin typeface="Calibri" panose="020F0502020204030204" pitchFamily="34" charset="0"/>
                <a:cs typeface="Calibri" panose="020F0502020204030204" pitchFamily="34" charset="0"/>
              </a:rPr>
              <a:t>2</a:t>
            </a:r>
            <a:endParaRPr lang="en-US" b="1" kern="1200" dirty="0">
              <a:solidFill>
                <a:srgbClr val="FFFFF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kern="1200" dirty="0">
                <a:solidFill>
                  <a:srgbClr val="FFFFFF"/>
                </a:solidFill>
                <a:latin typeface="Calibri Light" panose="020F0302020204030204" pitchFamily="34" charset="0"/>
                <a:cs typeface="Calibri Light" panose="020F0302020204030204" pitchFamily="34" charset="0"/>
              </a:rPr>
              <a:t>Mô </a:t>
            </a:r>
            <a:r>
              <a:rPr lang="en-US" kern="1200" dirty="0" err="1">
                <a:solidFill>
                  <a:srgbClr val="FFFFFF"/>
                </a:solidFill>
                <a:latin typeface="Calibri Light" panose="020F0302020204030204" pitchFamily="34" charset="0"/>
                <a:cs typeface="Calibri Light" panose="020F0302020204030204" pitchFamily="34" charset="0"/>
              </a:rPr>
              <a:t>hình</a:t>
            </a:r>
            <a:r>
              <a:rPr lang="en-US" kern="1200" dirty="0">
                <a:solidFill>
                  <a:srgbClr val="FFFFFF"/>
                </a:solidFill>
                <a:latin typeface="Calibri Light" panose="020F0302020204030204" pitchFamily="34" charset="0"/>
                <a:cs typeface="Calibri Light" panose="020F0302020204030204" pitchFamily="34" charset="0"/>
              </a:rPr>
              <a:t> </a:t>
            </a:r>
            <a:r>
              <a:rPr lang="en-US" kern="1200" dirty="0" err="1">
                <a:solidFill>
                  <a:srgbClr val="FFFFFF"/>
                </a:solidFill>
                <a:latin typeface="Calibri Light" panose="020F0302020204030204" pitchFamily="34" charset="0"/>
                <a:cs typeface="Calibri Light" panose="020F0302020204030204" pitchFamily="34" charset="0"/>
              </a:rPr>
              <a:t>kết</a:t>
            </a:r>
            <a:r>
              <a:rPr lang="en-US" kern="1200" dirty="0">
                <a:solidFill>
                  <a:srgbClr val="FFFFFF"/>
                </a:solidFill>
                <a:latin typeface="Calibri Light" panose="020F0302020204030204" pitchFamily="34" charset="0"/>
                <a:cs typeface="Calibri Light" panose="020F0302020204030204" pitchFamily="34" charset="0"/>
              </a:rPr>
              <a:t> </a:t>
            </a:r>
            <a:r>
              <a:rPr lang="en-US" kern="1200" dirty="0" err="1">
                <a:solidFill>
                  <a:srgbClr val="FFFFFF"/>
                </a:solidFill>
                <a:latin typeface="Calibri Light" panose="020F0302020204030204" pitchFamily="34" charset="0"/>
                <a:cs typeface="Calibri Light" panose="020F0302020204030204" pitchFamily="34" charset="0"/>
              </a:rPr>
              <a:t>nối</a:t>
            </a:r>
            <a:endParaRPr lang="en-US" kern="1200" dirty="0">
              <a:solidFill>
                <a:srgbClr val="FFFFFF"/>
              </a:solidFill>
              <a:latin typeface="Calibri Light" panose="020F0302020204030204" pitchFamily="34" charset="0"/>
              <a:cs typeface="Calibri Light" panose="020F0302020204030204" pitchFamily="34" charset="0"/>
            </a:endParaRPr>
          </a:p>
          <a:p>
            <a:endParaRPr lang="en-US" kern="1200" dirty="0">
              <a:solidFill>
                <a:srgbClr val="FFFFFF"/>
              </a:solidFill>
              <a:latin typeface="+mn-lt"/>
              <a:ea typeface="+mn-ea"/>
              <a:cs typeface="+mn-cs"/>
            </a:endParaRPr>
          </a:p>
        </p:txBody>
      </p:sp>
      <p:sp>
        <p:nvSpPr>
          <p:cNvPr id="35"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9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860DD-BFD8-8C70-E1B2-2C581A6C622A}"/>
              </a:ext>
            </a:extLst>
          </p:cNvPr>
          <p:cNvSpPr>
            <a:spLocks noGrp="1"/>
          </p:cNvSpPr>
          <p:nvPr>
            <p:ph type="title"/>
          </p:nvPr>
        </p:nvSpPr>
        <p:spPr/>
        <p:txBody>
          <a:bodyPr/>
          <a:lstStyle/>
          <a:p>
            <a:pPr algn="ctr"/>
            <a:r>
              <a:rPr lang="en-US" b="1" dirty="0" err="1">
                <a:latin typeface="Calibri" panose="020F0502020204030204" pitchFamily="34" charset="0"/>
                <a:cs typeface="Calibri" panose="020F0502020204030204" pitchFamily="34" charset="0"/>
              </a:rPr>
              <a:t>Các</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khái</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niệm</a:t>
            </a:r>
            <a:endParaRPr lang="en-US" b="1" dirty="0">
              <a:latin typeface="Calibri" panose="020F0502020204030204" pitchFamily="34" charset="0"/>
              <a:cs typeface="Calibri" panose="020F0502020204030204" pitchFamily="34" charset="0"/>
            </a:endParaRPr>
          </a:p>
        </p:txBody>
      </p:sp>
      <p:graphicFrame>
        <p:nvGraphicFramePr>
          <p:cNvPr id="5" name="Diagram 4">
            <a:extLst>
              <a:ext uri="{FF2B5EF4-FFF2-40B4-BE49-F238E27FC236}">
                <a16:creationId xmlns:a16="http://schemas.microsoft.com/office/drawing/2014/main" id="{E1DA73C1-3C74-AA38-1D94-F89D16D1D1E4}"/>
              </a:ext>
            </a:extLst>
          </p:cNvPr>
          <p:cNvGraphicFramePr/>
          <p:nvPr>
            <p:extLst>
              <p:ext uri="{D42A27DB-BD31-4B8C-83A1-F6EECF244321}">
                <p14:modId xmlns:p14="http://schemas.microsoft.com/office/powerpoint/2010/main" val="1873557273"/>
              </p:ext>
            </p:extLst>
          </p:nvPr>
        </p:nvGraphicFramePr>
        <p:xfrm>
          <a:off x="1671638" y="1485900"/>
          <a:ext cx="8858250" cy="4652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295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4BB68B-B5AE-9937-DA60-A63494597C3A}"/>
              </a:ext>
            </a:extLst>
          </p:cNvPr>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Authorization Code (</a:t>
            </a:r>
            <a:r>
              <a:rPr lang="en-US" b="1" dirty="0" err="1">
                <a:latin typeface="Calibri" panose="020F0502020204030204" pitchFamily="34" charset="0"/>
                <a:cs typeface="Calibri" panose="020F0502020204030204" pitchFamily="34" charset="0"/>
              </a:rPr>
              <a:t>Mật</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mã</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xác</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thực</a:t>
            </a:r>
            <a:r>
              <a:rPr lang="en-US" b="1" dirty="0">
                <a:latin typeface="Calibri" panose="020F0502020204030204" pitchFamily="34" charset="0"/>
                <a:cs typeface="Calibri" panose="020F0502020204030204" pitchFamily="34" charset="0"/>
              </a:rPr>
              <a:t>)</a:t>
            </a:r>
          </a:p>
        </p:txBody>
      </p:sp>
      <p:sp>
        <p:nvSpPr>
          <p:cNvPr id="2" name="Date Placeholder 1">
            <a:extLst>
              <a:ext uri="{FF2B5EF4-FFF2-40B4-BE49-F238E27FC236}">
                <a16:creationId xmlns:a16="http://schemas.microsoft.com/office/drawing/2014/main" id="{E20C51AE-B4D1-050C-FAD4-814CE647618E}"/>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3" name="Footer Placeholder 2">
            <a:extLst>
              <a:ext uri="{FF2B5EF4-FFF2-40B4-BE49-F238E27FC236}">
                <a16:creationId xmlns:a16="http://schemas.microsoft.com/office/drawing/2014/main" id="{46A3CFD5-9382-00DE-AAC7-507F75791AFE}"/>
              </a:ext>
            </a:extLst>
          </p:cNvPr>
          <p:cNvSpPr>
            <a:spLocks noGrp="1"/>
          </p:cNvSpPr>
          <p:nvPr>
            <p:ph type="ftr" sz="quarter" idx="11"/>
          </p:nvPr>
        </p:nvSpPr>
        <p:spPr/>
        <p:txBody>
          <a:bodyPr/>
          <a:lstStyle/>
          <a:p>
            <a:pPr>
              <a:defRPr/>
            </a:pPr>
            <a:r>
              <a:rPr lang="en-US" dirty="0">
                <a:solidFill>
                  <a:prstClr val="black">
                    <a:tint val="75000"/>
                  </a:prstClr>
                </a:solidFill>
              </a:rPr>
              <a:t>Google OAuth 2.0</a:t>
            </a:r>
          </a:p>
        </p:txBody>
      </p:sp>
      <p:sp>
        <p:nvSpPr>
          <p:cNvPr id="4" name="Slide Number Placeholder 3">
            <a:extLst>
              <a:ext uri="{FF2B5EF4-FFF2-40B4-BE49-F238E27FC236}">
                <a16:creationId xmlns:a16="http://schemas.microsoft.com/office/drawing/2014/main" id="{C5721C07-EC73-4FD7-3F3A-DFAA819BBD2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graphicFrame>
        <p:nvGraphicFramePr>
          <p:cNvPr id="9" name="Content Placeholder 8">
            <a:extLst>
              <a:ext uri="{FF2B5EF4-FFF2-40B4-BE49-F238E27FC236}">
                <a16:creationId xmlns:a16="http://schemas.microsoft.com/office/drawing/2014/main" id="{C5C3CD6F-0D2E-F6B8-7A9C-6BDB67B89329}"/>
              </a:ext>
            </a:extLst>
          </p:cNvPr>
          <p:cNvGraphicFramePr>
            <a:graphicFrameLocks noGrp="1"/>
          </p:cNvGraphicFramePr>
          <p:nvPr>
            <p:ph idx="1"/>
            <p:extLst>
              <p:ext uri="{D42A27DB-BD31-4B8C-83A1-F6EECF244321}">
                <p14:modId xmlns:p14="http://schemas.microsoft.com/office/powerpoint/2010/main" val="129602152"/>
              </p:ext>
            </p:extLst>
          </p:nvPr>
        </p:nvGraphicFramePr>
        <p:xfrm>
          <a:off x="838200" y="1911350"/>
          <a:ext cx="10515600" cy="3859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7456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FF22366-FF2A-7E78-9808-7369849EBF9C}"/>
              </a:ext>
            </a:extLst>
          </p:cNvPr>
          <p:cNvSpPr>
            <a:spLocks noGrp="1"/>
          </p:cNvSpPr>
          <p:nvPr>
            <p:ph type="title"/>
          </p:nvPr>
        </p:nvSpPr>
        <p:spPr>
          <a:xfrm>
            <a:off x="838200" y="647593"/>
            <a:ext cx="4467792" cy="3060541"/>
          </a:xfrm>
        </p:spPr>
        <p:txBody>
          <a:bodyPr vert="horz" lIns="91440" tIns="45720" rIns="91440" bIns="45720" rtlCol="0" anchor="b">
            <a:normAutofit/>
          </a:bodyPr>
          <a:lstStyle/>
          <a:p>
            <a:r>
              <a:rPr lang="en-US" sz="6000" b="1" kern="1200" dirty="0" err="1">
                <a:solidFill>
                  <a:srgbClr val="FFFFFF"/>
                </a:solidFill>
                <a:latin typeface="Calibri" panose="020F0502020204030204" pitchFamily="34" charset="0"/>
                <a:cs typeface="Calibri" panose="020F0502020204030204" pitchFamily="34" charset="0"/>
              </a:rPr>
              <a:t>Các</a:t>
            </a:r>
            <a:r>
              <a:rPr lang="en-US" sz="6000" b="1" kern="1200" dirty="0">
                <a:solidFill>
                  <a:srgbClr val="FFFFFF"/>
                </a:solidFill>
                <a:latin typeface="Calibri" panose="020F0502020204030204" pitchFamily="34" charset="0"/>
                <a:cs typeface="Calibri" panose="020F0502020204030204" pitchFamily="34" charset="0"/>
              </a:rPr>
              <a:t> </a:t>
            </a:r>
            <a:r>
              <a:rPr lang="en-US" sz="6000" b="1" kern="1200" dirty="0" err="1">
                <a:solidFill>
                  <a:srgbClr val="FFFFFF"/>
                </a:solidFill>
                <a:latin typeface="Calibri" panose="020F0502020204030204" pitchFamily="34" charset="0"/>
                <a:cs typeface="Calibri" panose="020F0502020204030204" pitchFamily="34" charset="0"/>
              </a:rPr>
              <a:t>bước</a:t>
            </a:r>
            <a:r>
              <a:rPr lang="en-US" sz="6000" b="1" kern="1200" dirty="0">
                <a:solidFill>
                  <a:srgbClr val="FFFFFF"/>
                </a:solidFill>
                <a:latin typeface="Calibri" panose="020F0502020204030204" pitchFamily="34" charset="0"/>
                <a:cs typeface="Calibri" panose="020F0502020204030204" pitchFamily="34" charset="0"/>
              </a:rPr>
              <a:t> </a:t>
            </a:r>
            <a:r>
              <a:rPr lang="en-US" sz="6000" b="1" kern="1200" dirty="0" err="1">
                <a:solidFill>
                  <a:srgbClr val="FFFFFF"/>
                </a:solidFill>
                <a:latin typeface="Calibri" panose="020F0502020204030204" pitchFamily="34" charset="0"/>
                <a:cs typeface="Calibri" panose="020F0502020204030204" pitchFamily="34" charset="0"/>
              </a:rPr>
              <a:t>tích</a:t>
            </a:r>
            <a:r>
              <a:rPr lang="en-US" sz="6000" b="1" kern="1200" dirty="0">
                <a:solidFill>
                  <a:srgbClr val="FFFFFF"/>
                </a:solidFill>
                <a:latin typeface="Calibri" panose="020F0502020204030204" pitchFamily="34" charset="0"/>
                <a:cs typeface="Calibri" panose="020F0502020204030204" pitchFamily="34" charset="0"/>
              </a:rPr>
              <a:t> </a:t>
            </a:r>
            <a:r>
              <a:rPr lang="en-US" sz="6000" b="1" kern="1200" dirty="0" err="1">
                <a:solidFill>
                  <a:srgbClr val="FFFFFF"/>
                </a:solidFill>
                <a:latin typeface="Calibri" panose="020F0502020204030204" pitchFamily="34" charset="0"/>
                <a:cs typeface="Calibri" panose="020F0502020204030204" pitchFamily="34" charset="0"/>
              </a:rPr>
              <a:t>hợp</a:t>
            </a:r>
            <a:r>
              <a:rPr lang="en-US" sz="6000" b="1" kern="1200" dirty="0">
                <a:solidFill>
                  <a:srgbClr val="FFFFFF"/>
                </a:solidFill>
                <a:latin typeface="Calibri" panose="020F0502020204030204" pitchFamily="34" charset="0"/>
                <a:cs typeface="Calibri" panose="020F0502020204030204" pitchFamily="34" charset="0"/>
              </a:rPr>
              <a:t> </a:t>
            </a:r>
          </a:p>
        </p:txBody>
      </p:sp>
      <p:sp>
        <p:nvSpPr>
          <p:cNvPr id="2" name="Date Placeholder 1">
            <a:extLst>
              <a:ext uri="{FF2B5EF4-FFF2-40B4-BE49-F238E27FC236}">
                <a16:creationId xmlns:a16="http://schemas.microsoft.com/office/drawing/2014/main" id="{6E19A158-5BF1-232D-3C73-D70A4A551FD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srgbClr val="FFFFFF"/>
                </a:solidFill>
              </a:rPr>
              <a:t>19/6/2022</a:t>
            </a:r>
          </a:p>
        </p:txBody>
      </p:sp>
      <p:sp>
        <p:nvSpPr>
          <p:cNvPr id="3" name="Footer Placeholder 2">
            <a:extLst>
              <a:ext uri="{FF2B5EF4-FFF2-40B4-BE49-F238E27FC236}">
                <a16:creationId xmlns:a16="http://schemas.microsoft.com/office/drawing/2014/main" id="{566B8498-27B3-9358-3E5F-9D5851997AD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srgbClr val="FFFFFF"/>
                </a:solidFill>
                <a:latin typeface="+mn-lt"/>
                <a:ea typeface="+mn-ea"/>
                <a:cs typeface="+mn-cs"/>
              </a:rPr>
              <a:t>Google </a:t>
            </a:r>
            <a:r>
              <a:rPr lang="en-US" kern="1200" cap="none" spc="0" baseline="0" dirty="0" err="1">
                <a:solidFill>
                  <a:srgbClr val="FFFFFF"/>
                </a:solidFill>
                <a:latin typeface="+mn-lt"/>
                <a:ea typeface="+mn-ea"/>
                <a:cs typeface="+mn-cs"/>
              </a:rPr>
              <a:t>Oauth</a:t>
            </a:r>
            <a:r>
              <a:rPr lang="en-US" kern="1200" cap="none" spc="0" baseline="0" dirty="0">
                <a:solidFill>
                  <a:srgbClr val="FFFFFF"/>
                </a:solidFill>
                <a:latin typeface="+mn-lt"/>
                <a:ea typeface="+mn-ea"/>
                <a:cs typeface="+mn-cs"/>
              </a:rPr>
              <a:t> 2.0</a:t>
            </a:r>
          </a:p>
        </p:txBody>
      </p:sp>
      <p:sp>
        <p:nvSpPr>
          <p:cNvPr id="4" name="Slide Number Placeholder 3">
            <a:extLst>
              <a:ext uri="{FF2B5EF4-FFF2-40B4-BE49-F238E27FC236}">
                <a16:creationId xmlns:a16="http://schemas.microsoft.com/office/drawing/2014/main" id="{50F0B11F-EE3D-98A1-2E90-305C628ACC2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rPr>
              <a:pPr>
                <a:spcAft>
                  <a:spcPts val="600"/>
                </a:spcAft>
                <a:defRPr/>
              </a:pPr>
              <a:t>13</a:t>
            </a:fld>
            <a:endParaRPr lang="en-US">
              <a:solidFill>
                <a:srgbClr val="FFFFFF"/>
              </a:solidFill>
            </a:endParaRPr>
          </a:p>
        </p:txBody>
      </p:sp>
      <p:sp>
        <p:nvSpPr>
          <p:cNvPr id="21" name="Oval 20">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97B6E756-D108-CE18-F875-7245811C251D}"/>
              </a:ext>
            </a:extLst>
          </p:cNvPr>
          <p:cNvPicPr>
            <a:picLocks noGrp="1" noChangeAspect="1"/>
          </p:cNvPicPr>
          <p:nvPr>
            <p:ph idx="1"/>
          </p:nvPr>
        </p:nvPicPr>
        <p:blipFill>
          <a:blip r:embed="rId2"/>
          <a:stretch>
            <a:fillRect/>
          </a:stretch>
        </p:blipFill>
        <p:spPr>
          <a:xfrm>
            <a:off x="6223623"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3408618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1</a:t>
            </a: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en-US" sz="2800" dirty="0">
                <a:latin typeface="Calibri" panose="020F0502020204030204" pitchFamily="34" charset="0"/>
                <a:cs typeface="Calibri" panose="020F0502020204030204" pitchFamily="34" charset="0"/>
              </a:rPr>
              <a:t>App </a:t>
            </a:r>
            <a:r>
              <a:rPr lang="en-US" sz="2800" dirty="0" err="1">
                <a:latin typeface="Calibri" panose="020F0502020204030204" pitchFamily="34" charset="0"/>
                <a:cs typeface="Calibri" panose="020F0502020204030204" pitchFamily="34" charset="0"/>
              </a:rPr>
              <a:t>đăng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ký</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với</a:t>
            </a:r>
            <a:r>
              <a:rPr lang="en-US" sz="2800" dirty="0">
                <a:latin typeface="Calibri" panose="020F0502020204030204" pitchFamily="34" charset="0"/>
                <a:cs typeface="Calibri" panose="020F0502020204030204" pitchFamily="34" charset="0"/>
              </a:rPr>
              <a:t> Google Auth server để có </a:t>
            </a:r>
            <a:r>
              <a:rPr lang="en-US" sz="2800" dirty="0" err="1">
                <a:latin typeface="Calibri" panose="020F0502020204030204" pitchFamily="34" charset="0"/>
                <a:cs typeface="Calibri" panose="020F0502020204030204" pitchFamily="34" charset="0"/>
              </a:rPr>
              <a:t>mã</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số</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định</a:t>
            </a:r>
            <a:r>
              <a:rPr lang="en-US" sz="2800" dirty="0">
                <a:latin typeface="Calibri" panose="020F0502020204030204" pitchFamily="34" charset="0"/>
                <a:cs typeface="Calibri" panose="020F0502020204030204" pitchFamily="34" charset="0"/>
              </a:rPr>
              <a:t> danh (Client ID) </a:t>
            </a:r>
            <a:r>
              <a:rPr lang="en-US" sz="2800" dirty="0" err="1">
                <a:latin typeface="Calibri" panose="020F0502020204030204" pitchFamily="34" charset="0"/>
                <a:cs typeface="Calibri" panose="020F0502020204030204" pitchFamily="34" charset="0"/>
              </a:rPr>
              <a:t>và</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mã</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bí</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mật</a:t>
            </a:r>
            <a:r>
              <a:rPr lang="en-US" sz="2800" dirty="0">
                <a:latin typeface="Calibri" panose="020F0502020204030204" pitchFamily="34" charset="0"/>
                <a:cs typeface="Calibri" panose="020F0502020204030204" pitchFamily="34" charset="0"/>
              </a:rPr>
              <a:t> (secret code). </a:t>
            </a:r>
            <a:r>
              <a:rPr lang="en-US" sz="2800" dirty="0" err="1">
                <a:latin typeface="Calibri" panose="020F0502020204030204" pitchFamily="34" charset="0"/>
                <a:cs typeface="Calibri" panose="020F0502020204030204" pitchFamily="34" charset="0"/>
              </a:rPr>
              <a:t>Bước</a:t>
            </a:r>
            <a:r>
              <a:rPr lang="en-US" sz="2800" dirty="0">
                <a:latin typeface="Calibri" panose="020F0502020204030204" pitchFamily="34" charset="0"/>
                <a:cs typeface="Calibri" panose="020F0502020204030204" pitchFamily="34" charset="0"/>
              </a:rPr>
              <a:t> này </a:t>
            </a:r>
            <a:r>
              <a:rPr lang="vi-VN" sz="2800" dirty="0">
                <a:latin typeface="Calibri" panose="020F0502020204030204" pitchFamily="34" charset="0"/>
                <a:cs typeface="Calibri" panose="020F0502020204030204" pitchFamily="34" charset="0"/>
              </a:rPr>
              <a:t>đồng thời cũng xác định luôn các chức năng (Google API) mà App muốn sử dụng.</a:t>
            </a:r>
            <a:endParaRPr lang="en-US" sz="2400" dirty="0">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lumMod val="50000"/>
                    <a:lumOff val="50000"/>
                  </a:prstClr>
                </a:solidFill>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lumMod val="50000"/>
                    <a:lumOff val="50000"/>
                  </a:prstClr>
                </a:solidFill>
                <a:latin typeface="+mn-lt"/>
                <a:ea typeface="+mn-ea"/>
                <a:cs typeface="+mn-cs"/>
              </a:rPr>
              <a:t>Google </a:t>
            </a:r>
            <a:r>
              <a:rPr lang="en-US" kern="1200" cap="none" spc="0" baseline="0" dirty="0" err="1">
                <a:solidFill>
                  <a:prstClr val="black">
                    <a:lumMod val="50000"/>
                    <a:lumOff val="50000"/>
                  </a:prstClr>
                </a:solidFill>
                <a:latin typeface="+mn-lt"/>
                <a:ea typeface="+mn-ea"/>
                <a:cs typeface="+mn-cs"/>
              </a:rPr>
              <a:t>Oauth</a:t>
            </a:r>
            <a:r>
              <a:rPr lang="en-US" kern="1200" cap="none" spc="0" baseline="0" dirty="0">
                <a:solidFill>
                  <a:prstClr val="black">
                    <a:lumMod val="50000"/>
                    <a:lumOff val="50000"/>
                  </a:prstClr>
                </a:solidFill>
                <a:latin typeface="+mn-lt"/>
                <a:ea typeface="+mn-ea"/>
                <a:cs typeface="+mn-cs"/>
              </a:rPr>
              <a:t>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lumMod val="50000"/>
                    <a:lumOff val="50000"/>
                  </a:prstClr>
                </a:solidFill>
              </a:rPr>
              <a:pPr>
                <a:spcAft>
                  <a:spcPts val="600"/>
                </a:spcAft>
                <a:defRPr/>
              </a:pPr>
              <a:t>14</a:t>
            </a:fld>
            <a:endParaRPr lang="en-US">
              <a:solidFill>
                <a:prstClr val="black">
                  <a:lumMod val="50000"/>
                  <a:lumOff val="50000"/>
                </a:prstClr>
              </a:solidFill>
            </a:endParaRPr>
          </a:p>
        </p:txBody>
      </p:sp>
      <p:pic>
        <p:nvPicPr>
          <p:cNvPr id="6" name="Picture 5">
            <a:extLst>
              <a:ext uri="{FF2B5EF4-FFF2-40B4-BE49-F238E27FC236}">
                <a16:creationId xmlns:a16="http://schemas.microsoft.com/office/drawing/2014/main" id="{8A2D77E8-B70E-6E0D-7B39-3FF000768B9A}"/>
              </a:ext>
            </a:extLst>
          </p:cNvPr>
          <p:cNvPicPr>
            <a:picLocks noChangeAspect="1"/>
          </p:cNvPicPr>
          <p:nvPr/>
        </p:nvPicPr>
        <p:blipFill>
          <a:blip r:embed="rId2"/>
          <a:stretch>
            <a:fillRect/>
          </a:stretch>
        </p:blipFill>
        <p:spPr>
          <a:xfrm>
            <a:off x="787635" y="1839913"/>
            <a:ext cx="5467350" cy="2505075"/>
          </a:xfrm>
          <a:prstGeom prst="rect">
            <a:avLst/>
          </a:prstGeom>
        </p:spPr>
      </p:pic>
    </p:spTree>
    <p:extLst>
      <p:ext uri="{BB962C8B-B14F-4D97-AF65-F5344CB8AC3E}">
        <p14:creationId xmlns:p14="http://schemas.microsoft.com/office/powerpoint/2010/main" val="254193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1</a:t>
            </a: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en-US" sz="2800" dirty="0">
                <a:latin typeface="Calibri" panose="020F0502020204030204" pitchFamily="34" charset="0"/>
                <a:cs typeface="Calibri" panose="020F0502020204030204" pitchFamily="34" charset="0"/>
              </a:rPr>
              <a:t>Client ID </a:t>
            </a:r>
            <a:r>
              <a:rPr lang="en-US" sz="2800" dirty="0" err="1">
                <a:latin typeface="Calibri" panose="020F0502020204030204" pitchFamily="34" charset="0"/>
                <a:cs typeface="Calibri" panose="020F0502020204030204" pitchFamily="34" charset="0"/>
              </a:rPr>
              <a:t>được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dùng</a:t>
            </a:r>
            <a:r>
              <a:rPr lang="en-US" sz="2800" dirty="0">
                <a:latin typeface="Calibri" panose="020F0502020204030204" pitchFamily="34" charset="0"/>
                <a:cs typeface="Calibri" panose="020F0502020204030204" pitchFamily="34" charset="0"/>
              </a:rPr>
              <a:t> để </a:t>
            </a:r>
            <a:r>
              <a:rPr lang="en-US" sz="2800" dirty="0" err="1">
                <a:latin typeface="Calibri" panose="020F0502020204030204" pitchFamily="34" charset="0"/>
                <a:cs typeface="Calibri" panose="020F0502020204030204" pitchFamily="34" charset="0"/>
              </a:rPr>
              <a:t>xác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định</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ứng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dụng</a:t>
            </a:r>
            <a:r>
              <a:rPr lang="en-US" sz="2800" dirty="0">
                <a:latin typeface="Calibri" panose="020F0502020204030204" pitchFamily="34" charset="0"/>
                <a:cs typeface="Calibri" panose="020F0502020204030204" pitchFamily="34" charset="0"/>
              </a:rPr>
              <a:t> của </a:t>
            </a:r>
            <a:r>
              <a:rPr lang="en-US" sz="2800" dirty="0" err="1">
                <a:latin typeface="Calibri" panose="020F0502020204030204" pitchFamily="34" charset="0"/>
                <a:cs typeface="Calibri" panose="020F0502020204030204" pitchFamily="34" charset="0"/>
              </a:rPr>
              <a:t>người</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dùng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và</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cho</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phép</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việc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sử</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dụng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các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chức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năng</a:t>
            </a:r>
            <a:r>
              <a:rPr lang="en-US" sz="2800" dirty="0">
                <a:latin typeface="Calibri" panose="020F0502020204030204" pitchFamily="34" charset="0"/>
                <a:cs typeface="Calibri" panose="020F0502020204030204" pitchFamily="34" charset="0"/>
              </a:rPr>
              <a:t> của Google API </a:t>
            </a:r>
            <a:r>
              <a:rPr lang="en-US" sz="2800" dirty="0" err="1">
                <a:latin typeface="Calibri" panose="020F0502020204030204" pitchFamily="34" charset="0"/>
                <a:cs typeface="Calibri" panose="020F0502020204030204" pitchFamily="34" charset="0"/>
              </a:rPr>
              <a:t>và</a:t>
            </a:r>
            <a:r>
              <a:rPr lang="en-US" sz="2800" dirty="0">
                <a:latin typeface="Calibri" panose="020F0502020204030204" pitchFamily="34" charset="0"/>
                <a:cs typeface="Calibri" panose="020F0502020204030204" pitchFamily="34" charset="0"/>
              </a:rPr>
              <a:t> 1 </a:t>
            </a:r>
            <a:r>
              <a:rPr lang="en-US" sz="2800" dirty="0" err="1">
                <a:latin typeface="Calibri" panose="020F0502020204030204" pitchFamily="34" charset="0"/>
                <a:cs typeface="Calibri" panose="020F0502020204030204" pitchFamily="34" charset="0"/>
              </a:rPr>
              <a:t>số</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dịch</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vụ</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khác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sao</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cho</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phù</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hợp</a:t>
            </a:r>
            <a:r>
              <a:rPr lang="en-US" sz="2800" dirty="0">
                <a:latin typeface="Calibri" panose="020F0502020204030204" pitchFamily="34" charset="0"/>
                <a:cs typeface="Calibri" panose="020F0502020204030204" pitchFamily="34" charset="0"/>
              </a:rPr>
              <a:t>.</a:t>
            </a:r>
          </a:p>
          <a:p>
            <a:pPr indent="-228600">
              <a:buFont typeface="Arial" panose="020B0604020202020204" pitchFamily="34" charset="0"/>
              <a:buChar char="•"/>
            </a:pPr>
            <a:r>
              <a:rPr lang="en-US" sz="2800" dirty="0">
                <a:latin typeface="Calibri" panose="020F0502020204030204" pitchFamily="34" charset="0"/>
                <a:cs typeface="Calibri" panose="020F0502020204030204" pitchFamily="34" charset="0"/>
              </a:rPr>
              <a:t>Client Secret </a:t>
            </a:r>
            <a:r>
              <a:rPr lang="en-US" sz="2800" dirty="0" err="1">
                <a:latin typeface="Calibri" panose="020F0502020204030204" pitchFamily="34" charset="0"/>
                <a:cs typeface="Calibri" panose="020F0502020204030204" pitchFamily="34" charset="0"/>
              </a:rPr>
              <a:t>đóng</a:t>
            </a:r>
            <a:r>
              <a:rPr lang="en-US" sz="2800" dirty="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vai trò như “mật khẩu” của App cần được cấp cho Google Auth server</a:t>
            </a:r>
            <a:endParaRPr lang="en-US" sz="2800" dirty="0">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lumMod val="50000"/>
                    <a:lumOff val="50000"/>
                  </a:prstClr>
                </a:solidFill>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lumMod val="50000"/>
                    <a:lumOff val="50000"/>
                  </a:prstClr>
                </a:solidFill>
                <a:latin typeface="+mn-lt"/>
                <a:ea typeface="+mn-ea"/>
                <a:cs typeface="+mn-cs"/>
              </a:rPr>
              <a:t>Google </a:t>
            </a:r>
            <a:r>
              <a:rPr lang="en-US" kern="1200" cap="none" spc="0" baseline="0" dirty="0" err="1">
                <a:solidFill>
                  <a:prstClr val="black">
                    <a:lumMod val="50000"/>
                    <a:lumOff val="50000"/>
                  </a:prstClr>
                </a:solidFill>
                <a:latin typeface="+mn-lt"/>
                <a:ea typeface="+mn-ea"/>
                <a:cs typeface="+mn-cs"/>
              </a:rPr>
              <a:t>Oauth</a:t>
            </a:r>
            <a:r>
              <a:rPr lang="en-US" kern="1200" cap="none" spc="0" baseline="0" dirty="0">
                <a:solidFill>
                  <a:prstClr val="black">
                    <a:lumMod val="50000"/>
                    <a:lumOff val="50000"/>
                  </a:prstClr>
                </a:solidFill>
                <a:latin typeface="+mn-lt"/>
                <a:ea typeface="+mn-ea"/>
                <a:cs typeface="+mn-cs"/>
              </a:rPr>
              <a:t>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lumMod val="50000"/>
                    <a:lumOff val="50000"/>
                  </a:prstClr>
                </a:solidFill>
              </a:rPr>
              <a:pPr>
                <a:spcAft>
                  <a:spcPts val="600"/>
                </a:spcAft>
                <a:defRPr/>
              </a:pPr>
              <a:t>15</a:t>
            </a:fld>
            <a:endParaRPr lang="en-US">
              <a:solidFill>
                <a:prstClr val="black">
                  <a:lumMod val="50000"/>
                  <a:lumOff val="50000"/>
                </a:prstClr>
              </a:solidFill>
            </a:endParaRPr>
          </a:p>
        </p:txBody>
      </p:sp>
      <p:pic>
        <p:nvPicPr>
          <p:cNvPr id="6" name="Picture 5">
            <a:extLst>
              <a:ext uri="{FF2B5EF4-FFF2-40B4-BE49-F238E27FC236}">
                <a16:creationId xmlns:a16="http://schemas.microsoft.com/office/drawing/2014/main" id="{8A2D77E8-B70E-6E0D-7B39-3FF000768B9A}"/>
              </a:ext>
            </a:extLst>
          </p:cNvPr>
          <p:cNvPicPr>
            <a:picLocks noChangeAspect="1"/>
          </p:cNvPicPr>
          <p:nvPr/>
        </p:nvPicPr>
        <p:blipFill>
          <a:blip r:embed="rId2"/>
          <a:stretch>
            <a:fillRect/>
          </a:stretch>
        </p:blipFill>
        <p:spPr>
          <a:xfrm>
            <a:off x="787635" y="1839913"/>
            <a:ext cx="5467350" cy="2505075"/>
          </a:xfrm>
          <a:prstGeom prst="rect">
            <a:avLst/>
          </a:prstGeom>
        </p:spPr>
      </p:pic>
    </p:spTree>
    <p:extLst>
      <p:ext uri="{BB962C8B-B14F-4D97-AF65-F5344CB8AC3E}">
        <p14:creationId xmlns:p14="http://schemas.microsoft.com/office/powerpoint/2010/main" val="3632396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2</a:t>
            </a:r>
          </a:p>
        </p:txBody>
      </p:sp>
      <p:sp>
        <p:nvSpPr>
          <p:cNvPr id="35" name="Arc 3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7BDCFD61-CA10-6858-4D94-3509C818BF56}"/>
              </a:ext>
            </a:extLst>
          </p:cNvPr>
          <p:cNvPicPr>
            <a:picLocks noChangeAspect="1"/>
          </p:cNvPicPr>
          <p:nvPr/>
        </p:nvPicPr>
        <p:blipFill>
          <a:blip r:embed="rId2"/>
          <a:stretch>
            <a:fillRect/>
          </a:stretch>
        </p:blipFill>
        <p:spPr>
          <a:xfrm>
            <a:off x="659914" y="715497"/>
            <a:ext cx="10872172" cy="293548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4970835" y="3998019"/>
            <a:ext cx="6382966" cy="2216512"/>
          </a:xfrm>
        </p:spPr>
        <p:txBody>
          <a:bodyPr vert="horz" lIns="91440" tIns="45720" rIns="91440" bIns="45720" rtlCol="0">
            <a:normAutofit/>
          </a:bodyPr>
          <a:lstStyle/>
          <a:p>
            <a:pPr indent="-228600">
              <a:buFont typeface="Arial" panose="020B0604020202020204" pitchFamily="34" charset="0"/>
              <a:buChar char="•"/>
            </a:pPr>
            <a:r>
              <a:rPr lang="en-US" sz="2200" dirty="0">
                <a:latin typeface="Calibri" panose="020F0502020204030204" pitchFamily="34" charset="0"/>
                <a:cs typeface="Calibri" panose="020F0502020204030204" pitchFamily="34" charset="0"/>
              </a:rPr>
              <a:t>User bắt </a:t>
            </a:r>
            <a:r>
              <a:rPr lang="en-US" sz="2200" dirty="0" err="1">
                <a:latin typeface="Calibri" panose="020F0502020204030204" pitchFamily="34" charset="0"/>
                <a:cs typeface="Calibri" panose="020F0502020204030204" pitchFamily="34" charset="0"/>
              </a:rPr>
              <a:t>đầu</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truy</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nhập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vào</a:t>
            </a:r>
            <a:r>
              <a:rPr lang="en-US" sz="2200" dirty="0">
                <a:latin typeface="Calibri" panose="020F0502020204030204" pitchFamily="34" charset="0"/>
                <a:cs typeface="Calibri" panose="020F0502020204030204" pitchFamily="34" charset="0"/>
              </a:rPr>
              <a:t> App </a:t>
            </a:r>
            <a:r>
              <a:rPr lang="en-US" sz="2200" dirty="0" err="1">
                <a:latin typeface="Calibri" panose="020F0502020204030204" pitchFamily="34" charset="0"/>
                <a:cs typeface="Calibri" panose="020F0502020204030204" pitchFamily="34" charset="0"/>
              </a:rPr>
              <a:t>và</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cần</a:t>
            </a:r>
            <a:r>
              <a:rPr lang="en-US" sz="2200" dirty="0">
                <a:latin typeface="Calibri" panose="020F0502020204030204" pitchFamily="34" charset="0"/>
                <a:cs typeface="Calibri" panose="020F0502020204030204" pitchFamily="34" charset="0"/>
              </a:rPr>
              <a:t> phải </a:t>
            </a:r>
            <a:r>
              <a:rPr lang="en-US" sz="2200" dirty="0" err="1">
                <a:latin typeface="Calibri" panose="020F0502020204030204" pitchFamily="34" charset="0"/>
                <a:cs typeface="Calibri" panose="020F0502020204030204" pitchFamily="34" charset="0"/>
              </a:rPr>
              <a:t>được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xác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thực</a:t>
            </a:r>
            <a:r>
              <a:rPr lang="en-US" sz="2200" dirty="0">
                <a:latin typeface="Calibri" panose="020F0502020204030204" pitchFamily="34" charset="0"/>
                <a:cs typeface="Calibri" panose="020F0502020204030204" pitchFamily="34" charset="0"/>
              </a:rPr>
              <a:t>. App </a:t>
            </a:r>
            <a:r>
              <a:rPr lang="en-US" sz="2200" dirty="0" err="1">
                <a:latin typeface="Calibri" panose="020F0502020204030204" pitchFamily="34" charset="0"/>
                <a:cs typeface="Calibri" panose="020F0502020204030204" pitchFamily="34" charset="0"/>
              </a:rPr>
              <a:t>điều</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hướng</a:t>
            </a:r>
            <a:r>
              <a:rPr lang="en-US" sz="2200" dirty="0">
                <a:latin typeface="Calibri" panose="020F0502020204030204" pitchFamily="34" charset="0"/>
                <a:cs typeface="Calibri" panose="020F0502020204030204" pitchFamily="34" charset="0"/>
              </a:rPr>
              <a:t> user đến </a:t>
            </a:r>
            <a:r>
              <a:rPr lang="en-US" sz="2200" dirty="0" err="1">
                <a:latin typeface="Calibri" panose="020F0502020204030204" pitchFamily="34" charset="0"/>
                <a:cs typeface="Calibri" panose="020F0502020204030204" pitchFamily="34" charset="0"/>
              </a:rPr>
              <a:t>trang</a:t>
            </a:r>
            <a:r>
              <a:rPr lang="en-US" sz="2200" dirty="0">
                <a:latin typeface="Calibri" panose="020F0502020204030204" pitchFamily="34" charset="0"/>
                <a:cs typeface="Calibri" panose="020F0502020204030204" pitchFamily="34" charset="0"/>
              </a:rPr>
              <a:t> login </a:t>
            </a:r>
            <a:r>
              <a:rPr lang="en-US" sz="2200" dirty="0" err="1">
                <a:latin typeface="Calibri" panose="020F0502020204030204" pitchFamily="34" charset="0"/>
                <a:cs typeface="Calibri" panose="020F0502020204030204" pitchFamily="34" charset="0"/>
              </a:rPr>
              <a:t>chuẩn</a:t>
            </a:r>
            <a:r>
              <a:rPr lang="en-US" sz="2200" dirty="0">
                <a:latin typeface="Calibri" panose="020F0502020204030204" pitchFamily="34" charset="0"/>
                <a:cs typeface="Calibri" panose="020F0502020204030204" pitchFamily="34" charset="0"/>
              </a:rPr>
              <a:t> của Google để </a:t>
            </a:r>
            <a:r>
              <a:rPr lang="en-US" sz="2200" dirty="0" err="1">
                <a:latin typeface="Calibri" panose="020F0502020204030204" pitchFamily="34" charset="0"/>
                <a:cs typeface="Calibri" panose="020F0502020204030204" pitchFamily="34" charset="0"/>
              </a:rPr>
              <a:t>yêu</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cầu</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xác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thực</a:t>
            </a:r>
            <a:r>
              <a:rPr lang="en-US" sz="2200" dirty="0">
                <a:latin typeface="Calibri" panose="020F0502020204030204" pitchFamily="34" charset="0"/>
                <a:cs typeface="Calibri" panose="020F0502020204030204" pitchFamily="34" charset="0"/>
              </a:rPr>
              <a:t> user </a:t>
            </a:r>
            <a:r>
              <a:rPr lang="en-US" sz="2200" dirty="0" err="1">
                <a:latin typeface="Calibri" panose="020F0502020204030204" pitchFamily="34" charset="0"/>
                <a:cs typeface="Calibri" panose="020F0502020204030204" pitchFamily="34" charset="0"/>
              </a:rPr>
              <a:t>bằng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tài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khoản</a:t>
            </a:r>
            <a:r>
              <a:rPr lang="en-US" sz="2200" dirty="0">
                <a:latin typeface="Calibri" panose="020F0502020204030204" pitchFamily="34" charset="0"/>
                <a:cs typeface="Calibri" panose="020F0502020204030204" pitchFamily="34" charset="0"/>
              </a:rPr>
              <a:t> Google </a:t>
            </a:r>
            <a:r>
              <a:rPr lang="en-US" sz="2200" dirty="0" err="1">
                <a:latin typeface="Calibri" panose="020F0502020204030204" pitchFamily="34" charset="0"/>
                <a:cs typeface="Calibri" panose="020F0502020204030204" pitchFamily="34" charset="0"/>
              </a:rPr>
              <a:t>và</a:t>
            </a:r>
            <a:r>
              <a:rPr lang="en-US" sz="2200" dirty="0">
                <a:latin typeface="Calibri" panose="020F0502020204030204" pitchFamily="34" charset="0"/>
                <a:cs typeface="Calibri" panose="020F0502020204030204" pitchFamily="34" charset="0"/>
              </a:rPr>
              <a:t> password.</a:t>
            </a:r>
          </a:p>
          <a:p>
            <a:pPr indent="-228600">
              <a:buFont typeface="Arial" panose="020B0604020202020204" pitchFamily="34" charset="0"/>
              <a:buChar char="•"/>
            </a:pPr>
            <a:r>
              <a:rPr lang="en-US" sz="2200" dirty="0" err="1">
                <a:latin typeface="Calibri" panose="020F0502020204030204" pitchFamily="34" charset="0"/>
                <a:cs typeface="Calibri" panose="020F0502020204030204" pitchFamily="34" charset="0"/>
              </a:rPr>
              <a:t>Nếu</a:t>
            </a:r>
            <a:r>
              <a:rPr lang="en-US" sz="2200" dirty="0">
                <a:latin typeface="Calibri" panose="020F0502020204030204" pitchFamily="34" charset="0"/>
                <a:cs typeface="Calibri" panose="020F0502020204030204" pitchFamily="34" charset="0"/>
              </a:rPr>
              <a:t> App là </a:t>
            </a:r>
            <a:r>
              <a:rPr lang="en-US" sz="2200" dirty="0" err="1">
                <a:latin typeface="Calibri" panose="020F0502020204030204" pitchFamily="34" charset="0"/>
                <a:cs typeface="Calibri" panose="020F0502020204030204" pitchFamily="34" charset="0"/>
              </a:rPr>
              <a:t>một</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ứng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dụng</a:t>
            </a:r>
            <a:r>
              <a:rPr lang="en-US" sz="2200" dirty="0">
                <a:latin typeface="Calibri" panose="020F0502020204030204" pitchFamily="34" charset="0"/>
                <a:cs typeface="Calibri" panose="020F0502020204030204" pitchFamily="34" charset="0"/>
              </a:rPr>
              <a:t> Web, </a:t>
            </a:r>
            <a:r>
              <a:rPr lang="en-US" sz="2200" dirty="0" err="1">
                <a:latin typeface="Calibri" panose="020F0502020204030204" pitchFamily="34" charset="0"/>
                <a:cs typeface="Calibri" panose="020F0502020204030204" pitchFamily="34" charset="0"/>
              </a:rPr>
              <a:t>thường</a:t>
            </a:r>
            <a:r>
              <a:rPr lang="en-US" sz="2200" dirty="0">
                <a:latin typeface="Calibri" panose="020F0502020204030204" pitchFamily="34" charset="0"/>
                <a:cs typeface="Calibri" panose="020F0502020204030204" pitchFamily="34" charset="0"/>
              </a:rPr>
              <a:t> có </a:t>
            </a:r>
            <a:r>
              <a:rPr lang="en-US" sz="2200" dirty="0" err="1">
                <a:latin typeface="Calibri" panose="020F0502020204030204" pitchFamily="34" charset="0"/>
                <a:cs typeface="Calibri" panose="020F0502020204030204" pitchFamily="34" charset="0"/>
              </a:rPr>
              <a:t>một</a:t>
            </a:r>
            <a:r>
              <a:rPr lang="en-US" sz="2200" dirty="0">
                <a:latin typeface="Calibri" panose="020F0502020204030204" pitchFamily="34" charset="0"/>
                <a:cs typeface="Calibri" panose="020F0502020204030204" pitchFamily="34" charset="0"/>
              </a:rPr>
              <a:t> button “Google Sign-in” để </a:t>
            </a:r>
            <a:r>
              <a:rPr lang="en-US" sz="2200" dirty="0" err="1">
                <a:latin typeface="Calibri" panose="020F0502020204030204" pitchFamily="34" charset="0"/>
                <a:cs typeface="Calibri" panose="020F0502020204030204" pitchFamily="34" charset="0"/>
              </a:rPr>
              <a:t>thực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hiện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điều</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hướng</a:t>
            </a:r>
            <a:r>
              <a:rPr lang="en-US" sz="2200" dirty="0">
                <a:latin typeface="Calibri" panose="020F0502020204030204" pitchFamily="34" charset="0"/>
                <a:cs typeface="Calibri" panose="020F0502020204030204" pitchFamily="34" charset="0"/>
              </a:rPr>
              <a:t>.</a:t>
            </a: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tint val="75000"/>
                  </a:prstClr>
                </a:solidFill>
                <a:latin typeface="+mn-lt"/>
                <a:ea typeface="+mn-ea"/>
                <a:cs typeface="+mn-cs"/>
              </a:rPr>
              <a:t>Google Oauth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pPr>
                <a:spcAft>
                  <a:spcPts val="600"/>
                </a:spcAft>
                <a:defRPr/>
              </a:pPr>
              <a:t>16</a:t>
            </a:fld>
            <a:endParaRPr lang="en-US">
              <a:solidFill>
                <a:prstClr val="black">
                  <a:tint val="75000"/>
                </a:prstClr>
              </a:solidFill>
            </a:endParaRPr>
          </a:p>
        </p:txBody>
      </p:sp>
    </p:spTree>
    <p:extLst>
      <p:ext uri="{BB962C8B-B14F-4D97-AF65-F5344CB8AC3E}">
        <p14:creationId xmlns:p14="http://schemas.microsoft.com/office/powerpoint/2010/main" val="4945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2</a:t>
            </a: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vi-VN" sz="2800" dirty="0">
                <a:latin typeface="Calibri" panose="020F0502020204030204" pitchFamily="34" charset="0"/>
                <a:cs typeface="Calibri" panose="020F0502020204030204" pitchFamily="34" charset="0"/>
              </a:rPr>
              <a:t>Cú pháp url điều hướng đến trang Google login tuân thủ theo chuẩn OAuth 2.0 (RFC 6749, mục 4.1.1: Authorization Request1 ). </a:t>
            </a:r>
            <a:endParaRPr lang="en-US" sz="2800" dirty="0">
              <a:latin typeface="Calibri" panose="020F0502020204030204" pitchFamily="34" charset="0"/>
              <a:cs typeface="Calibri" panose="020F0502020204030204" pitchFamily="34" charset="0"/>
            </a:endParaRPr>
          </a:p>
          <a:p>
            <a:pPr indent="-228600">
              <a:buFont typeface="Arial" panose="020B0604020202020204" pitchFamily="34" charset="0"/>
              <a:buChar char="•"/>
            </a:pPr>
            <a:r>
              <a:rPr lang="vi-VN" sz="2800" dirty="0">
                <a:latin typeface="Calibri" panose="020F0502020204030204" pitchFamily="34" charset="0"/>
                <a:cs typeface="Calibri" panose="020F0502020204030204" pitchFamily="34" charset="0"/>
              </a:rPr>
              <a:t>Khi chuyển sang url link điều hướng có dạng sau</a:t>
            </a:r>
            <a:r>
              <a:rPr lang="en-US" sz="2800" dirty="0">
                <a:latin typeface="Calibri" panose="020F0502020204030204" pitchFamily="34" charset="0"/>
                <a:cs typeface="Calibri" panose="020F0502020204030204" pitchFamily="34" charset="0"/>
              </a:rPr>
              <a:t>.</a:t>
            </a: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lumMod val="50000"/>
                    <a:lumOff val="50000"/>
                  </a:prstClr>
                </a:solidFill>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lumMod val="50000"/>
                    <a:lumOff val="50000"/>
                  </a:prstClr>
                </a:solidFill>
                <a:latin typeface="+mn-lt"/>
                <a:ea typeface="+mn-ea"/>
                <a:cs typeface="+mn-cs"/>
              </a:rPr>
              <a:t>Google </a:t>
            </a:r>
            <a:r>
              <a:rPr lang="en-US" kern="1200" cap="none" spc="0" baseline="0" dirty="0" err="1">
                <a:solidFill>
                  <a:prstClr val="black">
                    <a:lumMod val="50000"/>
                    <a:lumOff val="50000"/>
                  </a:prstClr>
                </a:solidFill>
                <a:latin typeface="+mn-lt"/>
                <a:ea typeface="+mn-ea"/>
                <a:cs typeface="+mn-cs"/>
              </a:rPr>
              <a:t>Oauth</a:t>
            </a:r>
            <a:r>
              <a:rPr lang="en-US" kern="1200" cap="none" spc="0" baseline="0" dirty="0">
                <a:solidFill>
                  <a:prstClr val="black">
                    <a:lumMod val="50000"/>
                    <a:lumOff val="50000"/>
                  </a:prstClr>
                </a:solidFill>
                <a:latin typeface="+mn-lt"/>
                <a:ea typeface="+mn-ea"/>
                <a:cs typeface="+mn-cs"/>
              </a:rPr>
              <a:t>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lumMod val="50000"/>
                    <a:lumOff val="50000"/>
                  </a:prstClr>
                </a:solidFill>
              </a:rPr>
              <a:pPr>
                <a:spcAft>
                  <a:spcPts val="600"/>
                </a:spcAft>
                <a:defRPr/>
              </a:pPr>
              <a:t>17</a:t>
            </a:fld>
            <a:endParaRPr lang="en-US">
              <a:solidFill>
                <a:prstClr val="black">
                  <a:lumMod val="50000"/>
                  <a:lumOff val="50000"/>
                </a:prstClr>
              </a:solidFill>
            </a:endParaRPr>
          </a:p>
        </p:txBody>
      </p:sp>
      <p:pic>
        <p:nvPicPr>
          <p:cNvPr id="8" name="Picture 7">
            <a:extLst>
              <a:ext uri="{FF2B5EF4-FFF2-40B4-BE49-F238E27FC236}">
                <a16:creationId xmlns:a16="http://schemas.microsoft.com/office/drawing/2014/main" id="{774E9DF8-B3B1-2434-8442-42946B6EAE65}"/>
              </a:ext>
            </a:extLst>
          </p:cNvPr>
          <p:cNvPicPr>
            <a:picLocks noChangeAspect="1"/>
          </p:cNvPicPr>
          <p:nvPr/>
        </p:nvPicPr>
        <p:blipFill>
          <a:blip r:embed="rId2"/>
          <a:stretch>
            <a:fillRect/>
          </a:stretch>
        </p:blipFill>
        <p:spPr>
          <a:xfrm>
            <a:off x="547885" y="2442774"/>
            <a:ext cx="5801947" cy="986226"/>
          </a:xfrm>
          <a:prstGeom prst="rect">
            <a:avLst/>
          </a:prstGeom>
        </p:spPr>
      </p:pic>
    </p:spTree>
    <p:extLst>
      <p:ext uri="{BB962C8B-B14F-4D97-AF65-F5344CB8AC3E}">
        <p14:creationId xmlns:p14="http://schemas.microsoft.com/office/powerpoint/2010/main" val="392360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a:solidFill>
                  <a:schemeClr val="tx1"/>
                </a:solidFill>
                <a:latin typeface="Calibri" panose="020F0502020204030204" pitchFamily="34" charset="0"/>
                <a:cs typeface="Calibri" panose="020F0502020204030204" pitchFamily="34" charset="0"/>
              </a:rPr>
              <a:t>Bước 3</a:t>
            </a:r>
            <a:endParaRPr lang="en-US" sz="4400" b="1" kern="1200" dirty="0">
              <a:solidFill>
                <a:schemeClr val="tx1"/>
              </a:solidFill>
              <a:latin typeface="Calibri" panose="020F0502020204030204" pitchFamily="34" charset="0"/>
              <a:cs typeface="Calibri" panose="020F0502020204030204" pitchFamily="34" charset="0"/>
            </a:endParaRP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vi-VN" sz="2400">
                <a:latin typeface="Calibri" panose="020F0502020204030204" pitchFamily="34" charset="0"/>
                <a:cs typeface="Calibri" panose="020F0502020204030204" pitchFamily="34" charset="0"/>
              </a:rPr>
              <a:t>Bước này chỉ xuất hiện khi App muốn truy nhập đến tài nguyên Googe của user (trong mô hình Google Sign-in cài đặt theo OpenID sẽ không có bước này).</a:t>
            </a:r>
            <a:endParaRPr lang="en-US" sz="2400">
              <a:latin typeface="Calibri" panose="020F0502020204030204" pitchFamily="34" charset="0"/>
              <a:cs typeface="Calibri" panose="020F0502020204030204" pitchFamily="34" charset="0"/>
            </a:endParaRPr>
          </a:p>
          <a:p>
            <a:pPr indent="-228600">
              <a:buFont typeface="Arial" panose="020B0604020202020204" pitchFamily="34" charset="0"/>
              <a:buChar char="•"/>
            </a:pPr>
            <a:r>
              <a:rPr lang="vi-VN" sz="2400">
                <a:latin typeface="Calibri" panose="020F0502020204030204" pitchFamily="34" charset="0"/>
                <a:cs typeface="Calibri" panose="020F0502020204030204" pitchFamily="34" charset="0"/>
              </a:rPr>
              <a:t>User login thành công ở trang web Google Auth server sẽ nhận được thông báo đề nghị cho phép App truy nhập vào resource.</a:t>
            </a:r>
            <a:endParaRPr lang="en-US" sz="2400" dirty="0">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lumMod val="50000"/>
                    <a:lumOff val="50000"/>
                  </a:prstClr>
                </a:solidFill>
              </a:rPr>
              <a:t>16/9/2022</a:t>
            </a:r>
            <a:endParaRPr lang="en-US" dirty="0">
              <a:solidFill>
                <a:prstClr val="black">
                  <a:lumMod val="50000"/>
                  <a:lumOff val="50000"/>
                </a:prstClr>
              </a:solidFill>
            </a:endParaRP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lumMod val="50000"/>
                    <a:lumOff val="50000"/>
                  </a:prstClr>
                </a:solidFill>
                <a:latin typeface="+mn-lt"/>
                <a:ea typeface="+mn-ea"/>
                <a:cs typeface="+mn-cs"/>
              </a:rPr>
              <a:t>Google Oauth 2.0</a:t>
            </a:r>
            <a:endParaRPr lang="en-US" kern="1200" cap="none" spc="0" baseline="0" dirty="0">
              <a:solidFill>
                <a:prstClr val="black">
                  <a:lumMod val="50000"/>
                  <a:lumOff val="50000"/>
                </a:prstClr>
              </a:solidFill>
              <a:latin typeface="+mn-lt"/>
              <a:ea typeface="+mn-ea"/>
              <a:cs typeface="+mn-cs"/>
            </a:endParaRP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lumMod val="50000"/>
                    <a:lumOff val="50000"/>
                  </a:prstClr>
                </a:solidFill>
              </a:rPr>
              <a:pPr>
                <a:spcAft>
                  <a:spcPts val="600"/>
                </a:spcAft>
                <a:defRPr/>
              </a:pPr>
              <a:t>18</a:t>
            </a:fld>
            <a:endParaRPr lang="en-US">
              <a:solidFill>
                <a:prstClr val="black">
                  <a:lumMod val="50000"/>
                  <a:lumOff val="50000"/>
                </a:prstClr>
              </a:solidFill>
            </a:endParaRPr>
          </a:p>
        </p:txBody>
      </p:sp>
      <p:pic>
        <p:nvPicPr>
          <p:cNvPr id="2" name="Picture 1">
            <a:extLst>
              <a:ext uri="{FF2B5EF4-FFF2-40B4-BE49-F238E27FC236}">
                <a16:creationId xmlns:a16="http://schemas.microsoft.com/office/drawing/2014/main" id="{DD7F2D5C-7DAD-BA1E-00F8-83E1A2D5A725}"/>
              </a:ext>
            </a:extLst>
          </p:cNvPr>
          <p:cNvPicPr>
            <a:picLocks noChangeAspect="1"/>
          </p:cNvPicPr>
          <p:nvPr/>
        </p:nvPicPr>
        <p:blipFill>
          <a:blip r:embed="rId2"/>
          <a:stretch>
            <a:fillRect/>
          </a:stretch>
        </p:blipFill>
        <p:spPr>
          <a:xfrm>
            <a:off x="1393111" y="676284"/>
            <a:ext cx="3636753" cy="5338754"/>
          </a:xfrm>
          <a:prstGeom prst="rect">
            <a:avLst/>
          </a:prstGeom>
        </p:spPr>
      </p:pic>
    </p:spTree>
    <p:extLst>
      <p:ext uri="{BB962C8B-B14F-4D97-AF65-F5344CB8AC3E}">
        <p14:creationId xmlns:p14="http://schemas.microsoft.com/office/powerpoint/2010/main" val="1525909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a:solidFill>
                  <a:schemeClr val="tx1"/>
                </a:solidFill>
                <a:latin typeface="Calibri" panose="020F0502020204030204" pitchFamily="34" charset="0"/>
                <a:cs typeface="Calibri" panose="020F0502020204030204" pitchFamily="34" charset="0"/>
              </a:rPr>
              <a:t>Bước 3</a:t>
            </a:r>
            <a:endParaRPr lang="en-US" sz="4400" b="1" kern="1200" dirty="0">
              <a:solidFill>
                <a:schemeClr val="tx1"/>
              </a:solidFill>
              <a:latin typeface="Calibri" panose="020F0502020204030204" pitchFamily="34" charset="0"/>
              <a:cs typeface="Calibri" panose="020F0502020204030204" pitchFamily="34" charset="0"/>
            </a:endParaRP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vi-VN" sz="2800" dirty="0">
                <a:latin typeface="Calibri" panose="020F0502020204030204" pitchFamily="34" charset="0"/>
                <a:cs typeface="Calibri" panose="020F0502020204030204" pitchFamily="34" charset="0"/>
              </a:rPr>
              <a:t>“Sự cho phép” của user này được thể hiện bằng một mã code do Google Auth tạo ra khi user click button Allow và cần được chuyển cho App để sử dụng trong bước sau. Phương pháp để Google Auth server chuyển mã code cho App là sử dụng redirect_uri </a:t>
            </a:r>
            <a:endParaRPr lang="en-US" sz="2400" dirty="0">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lumMod val="50000"/>
                    <a:lumOff val="50000"/>
                  </a:prstClr>
                </a:solidFill>
              </a:rPr>
              <a:t>16/9/2022</a:t>
            </a:r>
            <a:endParaRPr lang="en-US" dirty="0">
              <a:solidFill>
                <a:prstClr val="black">
                  <a:lumMod val="50000"/>
                  <a:lumOff val="50000"/>
                </a:prstClr>
              </a:solidFill>
            </a:endParaRP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lumMod val="50000"/>
                    <a:lumOff val="50000"/>
                  </a:prstClr>
                </a:solidFill>
                <a:latin typeface="+mn-lt"/>
                <a:ea typeface="+mn-ea"/>
                <a:cs typeface="+mn-cs"/>
              </a:rPr>
              <a:t>Google Oauth 2.0</a:t>
            </a:r>
            <a:endParaRPr lang="en-US" kern="1200" cap="none" spc="0" baseline="0" dirty="0">
              <a:solidFill>
                <a:prstClr val="black">
                  <a:lumMod val="50000"/>
                  <a:lumOff val="50000"/>
                </a:prstClr>
              </a:solidFill>
              <a:latin typeface="+mn-lt"/>
              <a:ea typeface="+mn-ea"/>
              <a:cs typeface="+mn-cs"/>
            </a:endParaRP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lumMod val="50000"/>
                    <a:lumOff val="50000"/>
                  </a:prstClr>
                </a:solidFill>
              </a:rPr>
              <a:pPr>
                <a:spcAft>
                  <a:spcPts val="600"/>
                </a:spcAft>
                <a:defRPr/>
              </a:pPr>
              <a:t>19</a:t>
            </a:fld>
            <a:endParaRPr lang="en-US">
              <a:solidFill>
                <a:prstClr val="black">
                  <a:lumMod val="50000"/>
                  <a:lumOff val="50000"/>
                </a:prstClr>
              </a:solidFill>
            </a:endParaRPr>
          </a:p>
        </p:txBody>
      </p:sp>
      <p:pic>
        <p:nvPicPr>
          <p:cNvPr id="2" name="Picture 1">
            <a:extLst>
              <a:ext uri="{FF2B5EF4-FFF2-40B4-BE49-F238E27FC236}">
                <a16:creationId xmlns:a16="http://schemas.microsoft.com/office/drawing/2014/main" id="{DD7F2D5C-7DAD-BA1E-00F8-83E1A2D5A725}"/>
              </a:ext>
            </a:extLst>
          </p:cNvPr>
          <p:cNvPicPr>
            <a:picLocks noChangeAspect="1"/>
          </p:cNvPicPr>
          <p:nvPr/>
        </p:nvPicPr>
        <p:blipFill>
          <a:blip r:embed="rId2"/>
          <a:stretch>
            <a:fillRect/>
          </a:stretch>
        </p:blipFill>
        <p:spPr>
          <a:xfrm>
            <a:off x="1393111" y="676284"/>
            <a:ext cx="3636753" cy="5338754"/>
          </a:xfrm>
          <a:prstGeom prst="rect">
            <a:avLst/>
          </a:prstGeom>
        </p:spPr>
      </p:pic>
    </p:spTree>
    <p:extLst>
      <p:ext uri="{BB962C8B-B14F-4D97-AF65-F5344CB8AC3E}">
        <p14:creationId xmlns:p14="http://schemas.microsoft.com/office/powerpoint/2010/main" val="522092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b="1" dirty="0" err="1">
                <a:solidFill>
                  <a:srgbClr val="FFFFFF"/>
                </a:solidFill>
                <a:latin typeface="Calibri" panose="020F0502020204030204" pitchFamily="34" charset="0"/>
                <a:cs typeface="Calibri" panose="020F0502020204030204" pitchFamily="34" charset="0"/>
              </a:rPr>
              <a:t>Thành</a:t>
            </a:r>
            <a:r>
              <a:rPr lang="en-US" b="1" dirty="0">
                <a:solidFill>
                  <a:srgbClr val="FFFFFF"/>
                </a:solidFill>
                <a:latin typeface="Calibri" panose="020F0502020204030204" pitchFamily="34" charset="0"/>
                <a:cs typeface="Calibri" panose="020F0502020204030204" pitchFamily="34" charset="0"/>
              </a:rPr>
              <a:t> </a:t>
            </a:r>
            <a:r>
              <a:rPr lang="en-US" b="1" dirty="0" err="1">
                <a:solidFill>
                  <a:srgbClr val="FFFFFF"/>
                </a:solidFill>
                <a:latin typeface="Calibri" panose="020F0502020204030204" pitchFamily="34" charset="0"/>
                <a:cs typeface="Calibri" panose="020F0502020204030204" pitchFamily="34" charset="0"/>
              </a:rPr>
              <a:t>viên</a:t>
            </a:r>
            <a:r>
              <a:rPr lang="en-US" b="1" dirty="0">
                <a:solidFill>
                  <a:srgbClr val="FFFFFF"/>
                </a:solidFill>
                <a:latin typeface="Calibri" panose="020F0502020204030204" pitchFamily="34" charset="0"/>
                <a:cs typeface="Calibri" panose="020F0502020204030204" pitchFamily="34" charset="0"/>
              </a:rPr>
              <a:t> nhóm</a:t>
            </a:r>
            <a:endParaRPr lang="en-US"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6080760" y="1606486"/>
            <a:ext cx="5273040" cy="3931920"/>
          </a:xfrm>
        </p:spPr>
        <p:txBody>
          <a:bodyPr>
            <a:normAutofit/>
          </a:bodyPr>
          <a:lstStyle/>
          <a:p>
            <a:pPr marL="0" indent="0">
              <a:buNone/>
            </a:pPr>
            <a:r>
              <a:rPr lang="en-US" sz="2400" dirty="0" err="1">
                <a:latin typeface="Calibri Light" panose="020F0302020204030204" pitchFamily="34" charset="0"/>
                <a:cs typeface="Calibri Light" panose="020F0302020204030204" pitchFamily="34" charset="0"/>
              </a:rPr>
              <a:t>Đặng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Phúc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Hiếu</a:t>
            </a:r>
            <a:r>
              <a:rPr lang="en-US" sz="2400" dirty="0">
                <a:latin typeface="Calibri Light" panose="020F0302020204030204" pitchFamily="34" charset="0"/>
                <a:cs typeface="Calibri Light" panose="020F0302020204030204" pitchFamily="34" charset="0"/>
              </a:rPr>
              <a:t>               20194759</a:t>
            </a:r>
          </a:p>
          <a:p>
            <a:pPr marL="0" indent="0">
              <a:buNone/>
            </a:pPr>
            <a:r>
              <a:rPr lang="en-US" sz="2400" dirty="0" err="1">
                <a:latin typeface="Calibri Light" panose="020F0302020204030204" pitchFamily="34" charset="0"/>
                <a:cs typeface="Calibri Light" panose="020F0302020204030204" pitchFamily="34" charset="0"/>
              </a:rPr>
              <a:t>Phạm</a:t>
            </a:r>
            <a:r>
              <a:rPr lang="en-US" sz="2400" dirty="0">
                <a:latin typeface="Calibri Light" panose="020F0302020204030204" pitchFamily="34" charset="0"/>
                <a:cs typeface="Calibri Light" panose="020F0302020204030204" pitchFamily="34" charset="0"/>
              </a:rPr>
              <a:t> Hải </a:t>
            </a:r>
            <a:r>
              <a:rPr lang="en-US" sz="2400" dirty="0" err="1">
                <a:latin typeface="Calibri Light" panose="020F0302020204030204" pitchFamily="34" charset="0"/>
                <a:cs typeface="Calibri Light" panose="020F0302020204030204" pitchFamily="34" charset="0"/>
              </a:rPr>
              <a:t>Đăng</a:t>
            </a:r>
            <a:r>
              <a:rPr lang="en-US" sz="2400" dirty="0">
                <a:latin typeface="Calibri Light" panose="020F0302020204030204" pitchFamily="34" charset="0"/>
                <a:cs typeface="Calibri Light" panose="020F0302020204030204" pitchFamily="34" charset="0"/>
              </a:rPr>
              <a:t>                20194736</a:t>
            </a:r>
          </a:p>
          <a:p>
            <a:pPr marL="0" indent="0">
              <a:buNone/>
            </a:pPr>
            <a:r>
              <a:rPr lang="en-US" sz="2400" dirty="0">
                <a:latin typeface="Calibri Light" panose="020F0302020204030204" pitchFamily="34" charset="0"/>
                <a:cs typeface="Calibri Light" panose="020F0302020204030204" pitchFamily="34" charset="0"/>
              </a:rPr>
              <a:t>Lê </a:t>
            </a:r>
            <a:r>
              <a:rPr lang="en-US" sz="2400" dirty="0" err="1">
                <a:latin typeface="Calibri Light" panose="020F0302020204030204" pitchFamily="34" charset="0"/>
                <a:cs typeface="Calibri Light" panose="020F0302020204030204" pitchFamily="34" charset="0"/>
              </a:rPr>
              <a:t>Triệu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Sáng</a:t>
            </a:r>
            <a:r>
              <a:rPr lang="en-US" sz="2400" dirty="0">
                <a:latin typeface="Calibri Light" panose="020F0302020204030204" pitchFamily="34" charset="0"/>
                <a:cs typeface="Calibri Light" panose="020F0302020204030204" pitchFamily="34" charset="0"/>
              </a:rPr>
              <a:t>                    20194829</a:t>
            </a:r>
          </a:p>
          <a:p>
            <a:pPr marL="0" indent="0">
              <a:buNone/>
            </a:pPr>
            <a:r>
              <a:rPr lang="en-US" sz="2400" dirty="0" err="1">
                <a:latin typeface="Calibri Light" panose="020F0302020204030204" pitchFamily="34" charset="0"/>
                <a:cs typeface="Calibri Light" panose="020F0302020204030204" pitchFamily="34" charset="0"/>
              </a:rPr>
              <a:t>Phạm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Ngọc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Thắng</a:t>
            </a:r>
            <a:r>
              <a:rPr lang="en-US" sz="2400" dirty="0">
                <a:latin typeface="Calibri Light" panose="020F0302020204030204" pitchFamily="34" charset="0"/>
                <a:cs typeface="Calibri Light" panose="020F0302020204030204" pitchFamily="34" charset="0"/>
              </a:rPr>
              <a:t>           20194840</a:t>
            </a:r>
          </a:p>
          <a:p>
            <a:pPr marL="0" indent="0">
              <a:buNone/>
            </a:pPr>
            <a:r>
              <a:rPr lang="en-US" sz="2400" dirty="0" err="1">
                <a:latin typeface="Calibri Light" panose="020F0302020204030204" pitchFamily="34" charset="0"/>
                <a:cs typeface="Calibri Light" panose="020F0302020204030204" pitchFamily="34" charset="0"/>
              </a:rPr>
              <a:t>Mạc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Đình</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Phú</a:t>
            </a:r>
            <a:r>
              <a:rPr lang="en-US" sz="2400" dirty="0">
                <a:latin typeface="Calibri Light" panose="020F0302020204030204" pitchFamily="34" charset="0"/>
                <a:cs typeface="Calibri Light" panose="020F0302020204030204" pitchFamily="34" charset="0"/>
              </a:rPr>
              <a:t>                  20194817</a:t>
            </a:r>
          </a:p>
          <a:p>
            <a:pPr marL="0" indent="0">
              <a:buNone/>
            </a:pPr>
            <a:r>
              <a:rPr lang="en-US" sz="2400" dirty="0">
                <a:latin typeface="Calibri Light" panose="020F0302020204030204" pitchFamily="34" charset="0"/>
                <a:cs typeface="Calibri Light" panose="020F0302020204030204" pitchFamily="34" charset="0"/>
              </a:rPr>
              <a:t>Nguyễn </a:t>
            </a:r>
            <a:r>
              <a:rPr lang="en-US" sz="2400" dirty="0" err="1">
                <a:latin typeface="Calibri Light" panose="020F0302020204030204" pitchFamily="34" charset="0"/>
                <a:cs typeface="Calibri Light" panose="020F0302020204030204" pitchFamily="34" charset="0"/>
              </a:rPr>
              <a:t>Trường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Giang</a:t>
            </a:r>
            <a:r>
              <a:rPr lang="en-US" sz="2400" dirty="0">
                <a:latin typeface="Calibri Light" panose="020F0302020204030204" pitchFamily="34" charset="0"/>
                <a:cs typeface="Calibri Light" panose="020F0302020204030204" pitchFamily="34" charset="0"/>
              </a:rPr>
              <a:t>    20194751</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19</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/6/2022</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Google </a:t>
            </a:r>
            <a:r>
              <a:rPr kumimoji="0" lang="en-US"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Oauth</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838200" y="530578"/>
            <a:ext cx="1070254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3</a:t>
            </a: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714375" y="1825625"/>
            <a:ext cx="10826373" cy="4388908"/>
          </a:xfrm>
        </p:spPr>
        <p:txBody>
          <a:bodyPr vert="horz" lIns="91440" tIns="45720" rIns="91440" bIns="45720" rtlCol="0">
            <a:normAutofit/>
          </a:bodyPr>
          <a:lstStyle/>
          <a:p>
            <a:pPr indent="-228600">
              <a:buFont typeface="Arial" panose="020B0604020202020204" pitchFamily="34" charset="0"/>
              <a:buChar char="•"/>
            </a:pPr>
            <a:r>
              <a:rPr lang="vi-VN" sz="2800" dirty="0">
                <a:latin typeface="Calibri" panose="020F0502020204030204" pitchFamily="34" charset="0"/>
                <a:cs typeface="Calibri" panose="020F0502020204030204" pitchFamily="34" charset="0"/>
              </a:rPr>
              <a:t>Ví dụ nếu redirect_uri có giá trị là http://localhost thì Google Auth server sẽ gửi mã code theo đường link như sau</a:t>
            </a:r>
            <a:endParaRPr lang="en-US" sz="2800" dirty="0">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lumMod val="50000"/>
                    <a:lumOff val="50000"/>
                  </a:prstClr>
                </a:solidFill>
              </a:rPr>
              <a:t>16/9/2022</a:t>
            </a:r>
            <a:endParaRPr lang="en-US" dirty="0">
              <a:solidFill>
                <a:prstClr val="black">
                  <a:lumMod val="50000"/>
                  <a:lumOff val="50000"/>
                </a:prstClr>
              </a:solidFill>
            </a:endParaRP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lumMod val="50000"/>
                    <a:lumOff val="50000"/>
                  </a:prstClr>
                </a:solidFill>
                <a:latin typeface="+mn-lt"/>
                <a:ea typeface="+mn-ea"/>
                <a:cs typeface="+mn-cs"/>
              </a:rPr>
              <a:t>Google Oauth 2.0</a:t>
            </a:r>
            <a:endParaRPr lang="en-US" kern="1200" cap="none" spc="0" baseline="0" dirty="0">
              <a:solidFill>
                <a:prstClr val="black">
                  <a:lumMod val="50000"/>
                  <a:lumOff val="50000"/>
                </a:prstClr>
              </a:solidFill>
              <a:latin typeface="+mn-lt"/>
              <a:ea typeface="+mn-ea"/>
              <a:cs typeface="+mn-cs"/>
            </a:endParaRP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lumMod val="50000"/>
                    <a:lumOff val="50000"/>
                  </a:prstClr>
                </a:solidFill>
              </a:rPr>
              <a:pPr>
                <a:spcAft>
                  <a:spcPts val="600"/>
                </a:spcAft>
                <a:defRPr/>
              </a:pPr>
              <a:t>20</a:t>
            </a:fld>
            <a:endParaRPr lang="en-US">
              <a:solidFill>
                <a:prstClr val="black">
                  <a:lumMod val="50000"/>
                  <a:lumOff val="50000"/>
                </a:prstClr>
              </a:solidFill>
            </a:endParaRPr>
          </a:p>
        </p:txBody>
      </p:sp>
      <p:pic>
        <p:nvPicPr>
          <p:cNvPr id="8" name="Picture 7">
            <a:extLst>
              <a:ext uri="{FF2B5EF4-FFF2-40B4-BE49-F238E27FC236}">
                <a16:creationId xmlns:a16="http://schemas.microsoft.com/office/drawing/2014/main" id="{A9F46379-DC3B-B4D6-2075-7CD306024B95}"/>
              </a:ext>
            </a:extLst>
          </p:cNvPr>
          <p:cNvPicPr>
            <a:picLocks noChangeAspect="1"/>
          </p:cNvPicPr>
          <p:nvPr/>
        </p:nvPicPr>
        <p:blipFill>
          <a:blip r:embed="rId2"/>
          <a:stretch>
            <a:fillRect/>
          </a:stretch>
        </p:blipFill>
        <p:spPr>
          <a:xfrm>
            <a:off x="1290157" y="3614474"/>
            <a:ext cx="9204276" cy="1006464"/>
          </a:xfrm>
          <a:prstGeom prst="rect">
            <a:avLst/>
          </a:prstGeom>
        </p:spPr>
      </p:pic>
    </p:spTree>
    <p:extLst>
      <p:ext uri="{BB962C8B-B14F-4D97-AF65-F5344CB8AC3E}">
        <p14:creationId xmlns:p14="http://schemas.microsoft.com/office/powerpoint/2010/main" val="420753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485775" y="530578"/>
            <a:ext cx="11054973"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4</a:t>
            </a: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485775" y="1825625"/>
            <a:ext cx="11054973" cy="4388908"/>
          </a:xfrm>
        </p:spPr>
        <p:txBody>
          <a:bodyPr vert="horz" lIns="91440" tIns="45720" rIns="91440" bIns="45720" rtlCol="0">
            <a:normAutofit/>
          </a:bodyPr>
          <a:lstStyle/>
          <a:p>
            <a:pPr indent="-228600">
              <a:buFont typeface="Arial" panose="020B0604020202020204" pitchFamily="34" charset="0"/>
              <a:buChar char="•"/>
            </a:pPr>
            <a:r>
              <a:rPr lang="vi-VN" sz="2400" dirty="0">
                <a:latin typeface="Calibri" panose="020F0502020204030204" pitchFamily="34" charset="0"/>
                <a:cs typeface="Calibri" panose="020F0502020204030204" pitchFamily="34" charset="0"/>
              </a:rPr>
              <a:t>App cung cấp mã code cho Google Auth server để nhận access token. Trong bước này, App cũng cần xác thực với Google Auth server bằng Client ID và mã bí mật của mình (đã đăng ký với Google Auth server trong bước đầu tiên). </a:t>
            </a:r>
            <a:endParaRPr lang="en-US" sz="2400" dirty="0">
              <a:latin typeface="Calibri" panose="020F0502020204030204" pitchFamily="34" charset="0"/>
              <a:cs typeface="Calibri" panose="020F0502020204030204" pitchFamily="34" charset="0"/>
            </a:endParaRPr>
          </a:p>
          <a:p>
            <a:pPr indent="-228600">
              <a:buFont typeface="Arial" panose="020B0604020202020204" pitchFamily="34" charset="0"/>
              <a:buChar char="•"/>
            </a:pPr>
            <a:r>
              <a:rPr lang="vi-VN" sz="2400" dirty="0">
                <a:latin typeface="Calibri" panose="020F0502020204030204" pitchFamily="34" charset="0"/>
                <a:cs typeface="Calibri" panose="020F0502020204030204" pitchFamily="34" charset="0"/>
              </a:rPr>
              <a:t>Mặc định access token này có hiệu lực trong 3600s và cần phải được đính kèm lời gọi API mỗi khi App muốn truy nhập đến tài nguyên của Google.</a:t>
            </a:r>
            <a:endParaRPr lang="en-US" sz="2400" dirty="0">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lumMod val="50000"/>
                    <a:lumOff val="50000"/>
                  </a:prstClr>
                </a:solidFill>
              </a:rPr>
              <a:t>16/9/2022</a:t>
            </a:r>
            <a:endParaRPr lang="en-US" dirty="0">
              <a:solidFill>
                <a:prstClr val="black">
                  <a:lumMod val="50000"/>
                  <a:lumOff val="50000"/>
                </a:prstClr>
              </a:solidFill>
            </a:endParaRP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lumMod val="50000"/>
                    <a:lumOff val="50000"/>
                  </a:prstClr>
                </a:solidFill>
                <a:latin typeface="+mn-lt"/>
                <a:ea typeface="+mn-ea"/>
                <a:cs typeface="+mn-cs"/>
              </a:rPr>
              <a:t>Google Oauth 2.0</a:t>
            </a:r>
            <a:endParaRPr lang="en-US" kern="1200" cap="none" spc="0" baseline="0" dirty="0">
              <a:solidFill>
                <a:prstClr val="black">
                  <a:lumMod val="50000"/>
                  <a:lumOff val="50000"/>
                </a:prstClr>
              </a:solidFill>
              <a:latin typeface="+mn-lt"/>
              <a:ea typeface="+mn-ea"/>
              <a:cs typeface="+mn-cs"/>
            </a:endParaRP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lumMod val="50000"/>
                    <a:lumOff val="50000"/>
                  </a:prstClr>
                </a:solidFill>
              </a:rPr>
              <a:pPr>
                <a:spcAft>
                  <a:spcPts val="600"/>
                </a:spcAft>
                <a:defRPr/>
              </a:pPr>
              <a:t>21</a:t>
            </a:fld>
            <a:endParaRPr lang="en-US">
              <a:solidFill>
                <a:prstClr val="black">
                  <a:lumMod val="50000"/>
                  <a:lumOff val="50000"/>
                </a:prstClr>
              </a:solidFill>
            </a:endParaRPr>
          </a:p>
        </p:txBody>
      </p:sp>
      <p:pic>
        <p:nvPicPr>
          <p:cNvPr id="8" name="Picture 7">
            <a:extLst>
              <a:ext uri="{FF2B5EF4-FFF2-40B4-BE49-F238E27FC236}">
                <a16:creationId xmlns:a16="http://schemas.microsoft.com/office/drawing/2014/main" id="{D11D7B8F-E06B-BE19-813A-7FC207DA9A1C}"/>
              </a:ext>
            </a:extLst>
          </p:cNvPr>
          <p:cNvPicPr>
            <a:picLocks noChangeAspect="1"/>
          </p:cNvPicPr>
          <p:nvPr/>
        </p:nvPicPr>
        <p:blipFill>
          <a:blip r:embed="rId2"/>
          <a:stretch>
            <a:fillRect/>
          </a:stretch>
        </p:blipFill>
        <p:spPr>
          <a:xfrm>
            <a:off x="3017775" y="4457701"/>
            <a:ext cx="6156450" cy="1134928"/>
          </a:xfrm>
          <a:prstGeom prst="rect">
            <a:avLst/>
          </a:prstGeom>
        </p:spPr>
      </p:pic>
    </p:spTree>
    <p:extLst>
      <p:ext uri="{BB962C8B-B14F-4D97-AF65-F5344CB8AC3E}">
        <p14:creationId xmlns:p14="http://schemas.microsoft.com/office/powerpoint/2010/main" val="4267011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7" name="Freeform: Shape 205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059" name="Rectangle 2058">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sz="4400" b="1" dirty="0">
                <a:latin typeface="Calibri" panose="020F0502020204030204" pitchFamily="34" charset="0"/>
                <a:cs typeface="Calibri" panose="020F0502020204030204" pitchFamily="34" charset="0"/>
              </a:rPr>
              <a:t>Token</a:t>
            </a:r>
            <a:endParaRPr lang="en-US" sz="4400" b="1" kern="1200" dirty="0">
              <a:solidFill>
                <a:schemeClr val="tx1"/>
              </a:solidFill>
              <a:latin typeface="Calibri" panose="020F0502020204030204" pitchFamily="34" charset="0"/>
              <a:cs typeface="Calibri" panose="020F0502020204030204" pitchFamily="34" charset="0"/>
            </a:endParaRPr>
          </a:p>
        </p:txBody>
      </p:sp>
      <p:sp>
        <p:nvSpPr>
          <p:cNvPr id="2061" name="Freeform: Shape 2060">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838200" y="1825625"/>
            <a:ext cx="5393361" cy="4351338"/>
          </a:xfrm>
        </p:spPr>
        <p:txBody>
          <a:bodyPr vert="horz" lIns="91440" tIns="45720" rIns="91440" bIns="45720" rtlCol="0">
            <a:normAutofit/>
          </a:bodyPr>
          <a:lstStyle/>
          <a:p>
            <a:pPr marL="457200" indent="-457200" algn="l">
              <a:buFont typeface="Arial" panose="020B0604020202020204" pitchFamily="34" charset="0"/>
              <a:buChar char="•"/>
            </a:pPr>
            <a:r>
              <a:rPr lang="en-US" sz="2800" dirty="0">
                <a:latin typeface="Calibri" panose="020F0502020204030204" pitchFamily="34" charset="0"/>
                <a:cs typeface="Calibri" panose="020F0502020204030204" pitchFamily="34" charset="0"/>
              </a:rPr>
              <a:t>Access Token (</a:t>
            </a:r>
            <a:r>
              <a:rPr lang="en-US" sz="2800" dirty="0" err="1">
                <a:latin typeface="Calibri" panose="020F0502020204030204" pitchFamily="34" charset="0"/>
                <a:cs typeface="Calibri" panose="020F0502020204030204" pitchFamily="34" charset="0"/>
              </a:rPr>
              <a:t>Mã</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truy</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cập</a:t>
            </a:r>
            <a:r>
              <a:rPr lang="en-US" sz="2800" dirty="0">
                <a:latin typeface="Calibri" panose="020F0502020204030204" pitchFamily="34" charset="0"/>
                <a:cs typeface="Calibri" panose="020F0502020204030204" pitchFamily="34" charset="0"/>
              </a:rPr>
              <a:t>) </a:t>
            </a:r>
            <a:r>
              <a:rPr lang="vi-VN" sz="2800" b="0" i="0" dirty="0">
                <a:solidFill>
                  <a:srgbClr val="000000"/>
                </a:solidFill>
                <a:effectLst/>
                <a:latin typeface="Calibri" panose="020F0502020204030204" pitchFamily="34" charset="0"/>
                <a:cs typeface="Calibri" panose="020F0502020204030204" pitchFamily="34" charset="0"/>
              </a:rPr>
              <a:t>là chữ ký số hay chữ ký điện tử được mã hóa thành những con số trên thiết bị chuyên biệt. </a:t>
            </a:r>
            <a:endParaRPr lang="en-US" sz="2800" b="0" i="0" dirty="0">
              <a:solidFill>
                <a:srgbClr val="000000"/>
              </a:solidFill>
              <a:effectLst/>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vi-VN" sz="2800" b="0" i="0" dirty="0">
                <a:solidFill>
                  <a:srgbClr val="000000"/>
                </a:solidFill>
                <a:effectLst/>
                <a:latin typeface="Calibri" panose="020F0502020204030204" pitchFamily="34" charset="0"/>
                <a:cs typeface="Calibri" panose="020F0502020204030204" pitchFamily="34" charset="0"/>
              </a:rPr>
              <a:t>Mã token tạo ra là dạng mã OTP (One TimePassword), ngẫu nhiên và chỉ sử dụng duy nhất một lần cho mỗi đợt giao dịch.</a:t>
            </a:r>
          </a:p>
          <a:p>
            <a:br>
              <a:rPr lang="vi-VN" sz="2800" dirty="0"/>
            </a:br>
            <a:endParaRPr lang="en-US" sz="2400" dirty="0">
              <a:latin typeface="Calibri" panose="020F0502020204030204" pitchFamily="34" charset="0"/>
              <a:cs typeface="Calibri" panose="020F0502020204030204" pitchFamily="34" charset="0"/>
            </a:endParaRPr>
          </a:p>
        </p:txBody>
      </p:sp>
      <p:sp>
        <p:nvSpPr>
          <p:cNvPr id="2063" name="Oval 206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1332123"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2798284" y="6356350"/>
            <a:ext cx="3433277"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Google Oauth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latin typeface="Calibri" panose="020F0502020204030204"/>
              </a:rPr>
              <a:pPr>
                <a:spcAft>
                  <a:spcPts val="600"/>
                </a:spcAft>
                <a:defRPr/>
              </a:pPr>
              <a:t>22</a:t>
            </a:fld>
            <a:endParaRPr lang="en-US">
              <a:solidFill>
                <a:prstClr val="black">
                  <a:tint val="75000"/>
                </a:prstClr>
              </a:solidFill>
              <a:latin typeface="Calibri" panose="020F0502020204030204"/>
            </a:endParaRPr>
          </a:p>
        </p:txBody>
      </p:sp>
      <p:sp>
        <p:nvSpPr>
          <p:cNvPr id="2070" name="Freeform: Shape 2064">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0" name="Picture 2" descr="Security Token Line Icon on White Stock Vector - Illustration of  authentication, logo: 120134575">
            <a:extLst>
              <a:ext uri="{FF2B5EF4-FFF2-40B4-BE49-F238E27FC236}">
                <a16:creationId xmlns:a16="http://schemas.microsoft.com/office/drawing/2014/main" id="{ED4F90B6-C7C2-D5CC-F26F-277A6EBC64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5"/>
          <a:stretch/>
        </p:blipFill>
        <p:spPr bwMode="auto">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2072" name="Freeform: Shape 2066">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4254"/>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69" name="Straight Connector 206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71" name="Freeform: Shape 2070">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3" name="Freeform: Shape 2072">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23449"/>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064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21FE59F-3A78-FE94-FDAC-9B7CEF682295}"/>
              </a:ext>
            </a:extLst>
          </p:cNvPr>
          <p:cNvSpPr>
            <a:spLocks noGrp="1"/>
          </p:cNvSpPr>
          <p:nvPr>
            <p:ph type="title"/>
          </p:nvPr>
        </p:nvSpPr>
        <p:spPr/>
        <p:txBody>
          <a:bodyPr/>
          <a:lstStyle/>
          <a:p>
            <a:r>
              <a:rPr lang="en-US" dirty="0" err="1">
                <a:latin typeface="Calibri" panose="020F0502020204030204" pitchFamily="34" charset="0"/>
                <a:cs typeface="Calibri" panose="020F0502020204030204" pitchFamily="34" charset="0"/>
              </a:rPr>
              <a:t>Bước</a:t>
            </a:r>
            <a:r>
              <a:rPr lang="en-US" dirty="0">
                <a:latin typeface="Calibri" panose="020F0502020204030204" pitchFamily="34" charset="0"/>
                <a:cs typeface="Calibri" panose="020F0502020204030204" pitchFamily="34" charset="0"/>
              </a:rPr>
              <a:t> 5</a:t>
            </a:r>
          </a:p>
        </p:txBody>
      </p:sp>
      <p:sp>
        <p:nvSpPr>
          <p:cNvPr id="9" name="Content Placeholder 8">
            <a:extLst>
              <a:ext uri="{FF2B5EF4-FFF2-40B4-BE49-F238E27FC236}">
                <a16:creationId xmlns:a16="http://schemas.microsoft.com/office/drawing/2014/main" id="{13D131DC-DD5A-506C-A8A3-CA355B5CB9C7}"/>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App </a:t>
            </a:r>
            <a:r>
              <a:rPr lang="en-US" dirty="0" err="1">
                <a:latin typeface="Calibri" panose="020F0502020204030204" pitchFamily="34" charset="0"/>
                <a:cs typeface="Calibri" panose="020F0502020204030204" pitchFamily="34" charset="0"/>
              </a:rPr>
              <a:t>gắn</a:t>
            </a:r>
            <a:r>
              <a:rPr lang="en-US" dirty="0">
                <a:latin typeface="Calibri" panose="020F0502020204030204" pitchFamily="34" charset="0"/>
                <a:cs typeface="Calibri" panose="020F0502020204030204" pitchFamily="34" charset="0"/>
              </a:rPr>
              <a:t> access token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header của </a:t>
            </a:r>
            <a:r>
              <a:rPr lang="en-US" dirty="0" err="1">
                <a:latin typeface="Calibri" panose="020F0502020204030204" pitchFamily="34" charset="0"/>
                <a:cs typeface="Calibri" panose="020F0502020204030204" pitchFamily="34" charset="0"/>
              </a:rPr>
              <a:t>mỗi</a:t>
            </a:r>
            <a:r>
              <a:rPr lang="en-US" dirty="0">
                <a:latin typeface="Calibri" panose="020F0502020204030204" pitchFamily="34" charset="0"/>
                <a:cs typeface="Calibri" panose="020F0502020204030204" pitchFamily="34" charset="0"/>
              </a:rPr>
              <a:t> HTTP request khi gửi đến Google Resource server để </a:t>
            </a:r>
            <a:r>
              <a:rPr lang="en-US" dirty="0" err="1">
                <a:latin typeface="Calibri" panose="020F0502020204030204" pitchFamily="34" charset="0"/>
                <a:cs typeface="Calibri" panose="020F0502020204030204" pitchFamily="34" charset="0"/>
              </a:rPr>
              <a:t>yêu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truy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đến Google resource.</a:t>
            </a:r>
          </a:p>
          <a:p>
            <a:endParaRPr lang="en-US" dirty="0"/>
          </a:p>
        </p:txBody>
      </p:sp>
      <p:sp>
        <p:nvSpPr>
          <p:cNvPr id="5" name="Date Placeholder 4">
            <a:extLst>
              <a:ext uri="{FF2B5EF4-FFF2-40B4-BE49-F238E27FC236}">
                <a16:creationId xmlns:a16="http://schemas.microsoft.com/office/drawing/2014/main" id="{D1E68455-1E94-B4EF-5BD3-0BD1CA952839}"/>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6" name="Footer Placeholder 5">
            <a:extLst>
              <a:ext uri="{FF2B5EF4-FFF2-40B4-BE49-F238E27FC236}">
                <a16:creationId xmlns:a16="http://schemas.microsoft.com/office/drawing/2014/main" id="{2C969E32-E928-DC90-2B0D-1C49149AF15A}"/>
              </a:ext>
            </a:extLst>
          </p:cNvPr>
          <p:cNvSpPr>
            <a:spLocks noGrp="1"/>
          </p:cNvSpPr>
          <p:nvPr>
            <p:ph type="ftr" sz="quarter" idx="11"/>
          </p:nvPr>
        </p:nvSpPr>
        <p:spPr/>
        <p:txBody>
          <a:bodyPr/>
          <a:lstStyle/>
          <a:p>
            <a:pPr>
              <a:defRPr/>
            </a:pPr>
            <a:r>
              <a:rPr lang="en-US" dirty="0">
                <a:solidFill>
                  <a:prstClr val="black">
                    <a:tint val="75000"/>
                  </a:prstClr>
                </a:solidFill>
              </a:rPr>
              <a:t>Google OAuth 2.0 </a:t>
            </a:r>
          </a:p>
        </p:txBody>
      </p:sp>
      <p:sp>
        <p:nvSpPr>
          <p:cNvPr id="7" name="Slide Number Placeholder 6">
            <a:extLst>
              <a:ext uri="{FF2B5EF4-FFF2-40B4-BE49-F238E27FC236}">
                <a16:creationId xmlns:a16="http://schemas.microsoft.com/office/drawing/2014/main" id="{665DEBC0-E4F0-84D5-F4E6-C484884ABBE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23</a:t>
            </a:fld>
            <a:endParaRPr lang="en-US" dirty="0">
              <a:solidFill>
                <a:prstClr val="black">
                  <a:tint val="75000"/>
                </a:prstClr>
              </a:solidFill>
            </a:endParaRPr>
          </a:p>
        </p:txBody>
      </p:sp>
    </p:spTree>
    <p:extLst>
      <p:ext uri="{BB962C8B-B14F-4D97-AF65-F5344CB8AC3E}">
        <p14:creationId xmlns:p14="http://schemas.microsoft.com/office/powerpoint/2010/main" val="3587459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2" name="Rectangle 11">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kern="1200"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a:t>
            </a:r>
            <a:r>
              <a:rPr lang="en-US" b="1" dirty="0">
                <a:solidFill>
                  <a:srgbClr val="FFFFFF"/>
                </a:solidFill>
                <a:latin typeface="Calibri" panose="020F0502020204030204" pitchFamily="34" charset="0"/>
                <a:cs typeface="Calibri" panose="020F0502020204030204" pitchFamily="34" charset="0"/>
              </a:rPr>
              <a:t>3</a:t>
            </a:r>
            <a:endParaRPr lang="en-US" b="1" kern="1200" dirty="0">
              <a:solidFill>
                <a:srgbClr val="FFFFF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kern="1200" dirty="0" err="1">
                <a:solidFill>
                  <a:srgbClr val="FFFFFF"/>
                </a:solidFill>
                <a:latin typeface="+mn-lt"/>
                <a:ea typeface="+mn-ea"/>
                <a:cs typeface="+mn-cs"/>
              </a:rPr>
              <a:t>Các</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bước</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sử</a:t>
            </a:r>
            <a:r>
              <a:rPr lang="en-US" kern="1200" dirty="0">
                <a:solidFill>
                  <a:srgbClr val="FFFFFF"/>
                </a:solidFill>
                <a:latin typeface="+mn-lt"/>
                <a:ea typeface="+mn-ea"/>
                <a:cs typeface="+mn-cs"/>
              </a:rPr>
              <a:t> </a:t>
            </a:r>
            <a:r>
              <a:rPr lang="en-US" kern="1200" dirty="0" err="1">
                <a:solidFill>
                  <a:srgbClr val="FFFFFF"/>
                </a:solidFill>
                <a:latin typeface="Calibri Light" panose="020F0302020204030204" pitchFamily="34" charset="0"/>
                <a:cs typeface="Calibri Light" panose="020F0302020204030204" pitchFamily="34" charset="0"/>
              </a:rPr>
              <a:t>dụng</a:t>
            </a:r>
            <a:r>
              <a:rPr lang="en-US" kern="1200" dirty="0">
                <a:solidFill>
                  <a:srgbClr val="FFFFFF"/>
                </a:solidFill>
                <a:latin typeface="+mn-lt"/>
                <a:ea typeface="+mn-ea"/>
                <a:cs typeface="+mn-cs"/>
              </a:rPr>
              <a:t> </a:t>
            </a:r>
          </a:p>
          <a:p>
            <a:endParaRPr lang="en-US" kern="1200" dirty="0">
              <a:solidFill>
                <a:srgbClr val="FFFFFF"/>
              </a:solidFill>
              <a:latin typeface="+mn-lt"/>
              <a:ea typeface="+mn-ea"/>
              <a:cs typeface="+mn-cs"/>
            </a:endParaRPr>
          </a:p>
        </p:txBody>
      </p:sp>
      <p:sp>
        <p:nvSpPr>
          <p:cNvPr id="35"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5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E693F-B1F4-4A51-4082-C67F28F07077}"/>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Bước</a:t>
            </a:r>
            <a:r>
              <a:rPr lang="en-US" b="1" dirty="0">
                <a:latin typeface="Calibri" panose="020F0502020204030204" pitchFamily="34" charset="0"/>
                <a:cs typeface="Calibri" panose="020F0502020204030204" pitchFamily="34" charset="0"/>
              </a:rPr>
              <a:t> 1</a:t>
            </a:r>
          </a:p>
        </p:txBody>
      </p:sp>
      <p:sp>
        <p:nvSpPr>
          <p:cNvPr id="4" name="Date Placeholder 3">
            <a:extLst>
              <a:ext uri="{FF2B5EF4-FFF2-40B4-BE49-F238E27FC236}">
                <a16:creationId xmlns:a16="http://schemas.microsoft.com/office/drawing/2014/main" id="{E170A45A-692F-2447-05E2-8281BF4CA291}"/>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5" name="Footer Placeholder 4">
            <a:extLst>
              <a:ext uri="{FF2B5EF4-FFF2-40B4-BE49-F238E27FC236}">
                <a16:creationId xmlns:a16="http://schemas.microsoft.com/office/drawing/2014/main" id="{D54409FB-1F67-086C-3FA3-79E67BBA1AAE}"/>
              </a:ext>
            </a:extLst>
          </p:cNvPr>
          <p:cNvSpPr>
            <a:spLocks noGrp="1"/>
          </p:cNvSpPr>
          <p:nvPr>
            <p:ph type="ftr" sz="quarter" idx="11"/>
          </p:nvPr>
        </p:nvSpPr>
        <p:spPr/>
        <p:txBody>
          <a:bodyPr/>
          <a:lstStyle/>
          <a:p>
            <a:pPr>
              <a:defRPr/>
            </a:pPr>
            <a:r>
              <a:rPr lang="en-US" dirty="0">
                <a:solidFill>
                  <a:prstClr val="black">
                    <a:tint val="75000"/>
                  </a:prstClr>
                </a:solidFill>
              </a:rPr>
              <a:t>Google OAuth 2.0</a:t>
            </a:r>
          </a:p>
        </p:txBody>
      </p:sp>
      <p:sp>
        <p:nvSpPr>
          <p:cNvPr id="6" name="Slide Number Placeholder 5">
            <a:extLst>
              <a:ext uri="{FF2B5EF4-FFF2-40B4-BE49-F238E27FC236}">
                <a16:creationId xmlns:a16="http://schemas.microsoft.com/office/drawing/2014/main" id="{AC811446-6337-9877-F9D3-0483B05191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25</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CD2357A9-15F6-EA31-C56B-78F91A780B5E}"/>
              </a:ext>
            </a:extLst>
          </p:cNvPr>
          <p:cNvSpPr>
            <a:spLocks noGrp="1"/>
          </p:cNvSpPr>
          <p:nvPr>
            <p:ph idx="1"/>
          </p:nvPr>
        </p:nvSpPr>
        <p:spPr>
          <a:xfrm>
            <a:off x="6394514" y="2257425"/>
            <a:ext cx="4709160" cy="2343149"/>
          </a:xfrm>
        </p:spPr>
        <p:txBody>
          <a:bodyPr>
            <a:normAutofit/>
          </a:bodyPr>
          <a:lstStyle/>
          <a:p>
            <a:pPr marL="342900" indent="-342900">
              <a:buFont typeface="Arial" panose="020B0604020202020204" pitchFamily="34" charset="0"/>
              <a:buChar char="•"/>
            </a:pPr>
            <a:r>
              <a:rPr lang="vi-VN" dirty="0">
                <a:latin typeface="Calibri" panose="020F0502020204030204" pitchFamily="34" charset="0"/>
                <a:cs typeface="Calibri" panose="020F0502020204030204" pitchFamily="34" charset="0"/>
              </a:rPr>
              <a:t>Người sử dụng yêu cầu truy nhập vào một ứng dụng nào đó của Google hoặc của một nhà cung cấp dịch vụ khác. </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vi-VN" dirty="0">
                <a:latin typeface="Calibri" panose="020F0502020204030204" pitchFamily="34" charset="0"/>
                <a:cs typeface="Calibri" panose="020F0502020204030204" pitchFamily="34" charset="0"/>
              </a:rPr>
              <a:t>Ứng dụng yêu cầu xác thực user.</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45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1</a:t>
            </a: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Như trong </a:t>
            </a:r>
            <a:r>
              <a:rPr lang="en-US" sz="2400" dirty="0" err="1">
                <a:latin typeface="Calibri Light" panose="020F0302020204030204" pitchFamily="34" charset="0"/>
                <a:cs typeface="Calibri Light" panose="020F0302020204030204" pitchFamily="34" charset="0"/>
              </a:rPr>
              <a:t>hình</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bên</a:t>
            </a:r>
            <a:r>
              <a:rPr lang="en-US" sz="2400" dirty="0">
                <a:latin typeface="Calibri Light" panose="020F0302020204030204" pitchFamily="34" charset="0"/>
                <a:cs typeface="Calibri Light" panose="020F0302020204030204" pitchFamily="34" charset="0"/>
              </a:rPr>
              <a:t>, ta có </a:t>
            </a:r>
            <a:r>
              <a:rPr lang="en-US" sz="2400" dirty="0" err="1">
                <a:latin typeface="Calibri Light" panose="020F0302020204030204" pitchFamily="34" charset="0"/>
                <a:cs typeface="Calibri Light" panose="020F0302020204030204" pitchFamily="34" charset="0"/>
              </a:rPr>
              <a:t>thể</a:t>
            </a:r>
            <a:r>
              <a:rPr lang="en-US" sz="2400" dirty="0">
                <a:latin typeface="Calibri Light" panose="020F0302020204030204" pitchFamily="34" charset="0"/>
                <a:cs typeface="Calibri Light" panose="020F0302020204030204" pitchFamily="34" charset="0"/>
              </a:rPr>
              <a:t> thấy để </a:t>
            </a:r>
            <a:r>
              <a:rPr lang="en-US" sz="2400" dirty="0" err="1">
                <a:latin typeface="Calibri Light" panose="020F0302020204030204" pitchFamily="34" charset="0"/>
                <a:cs typeface="Calibri Light" panose="020F0302020204030204" pitchFamily="34" charset="0"/>
              </a:rPr>
              <a:t>đăng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nhập</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vào</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trang</a:t>
            </a:r>
            <a:r>
              <a:rPr lang="en-US" sz="2400" dirty="0">
                <a:latin typeface="Calibri Light" panose="020F0302020204030204" pitchFamily="34" charset="0"/>
                <a:cs typeface="Calibri Light" panose="020F0302020204030204" pitchFamily="34" charset="0"/>
              </a:rPr>
              <a:t> web, ta có </a:t>
            </a:r>
            <a:r>
              <a:rPr lang="en-US" sz="2400" dirty="0" err="1">
                <a:latin typeface="Calibri Light" panose="020F0302020204030204" pitchFamily="34" charset="0"/>
                <a:cs typeface="Calibri Light" panose="020F0302020204030204" pitchFamily="34" charset="0"/>
              </a:rPr>
              <a:t>một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lựa</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chọn</a:t>
            </a:r>
            <a:r>
              <a:rPr lang="en-US" sz="2400" dirty="0">
                <a:latin typeface="Calibri Light" panose="020F0302020204030204" pitchFamily="34" charset="0"/>
                <a:cs typeface="Calibri Light" panose="020F0302020204030204" pitchFamily="34" charset="0"/>
              </a:rPr>
              <a:t> là </a:t>
            </a:r>
            <a:r>
              <a:rPr lang="en-US" sz="2400" dirty="0" err="1">
                <a:latin typeface="Calibri Light" panose="020F0302020204030204" pitchFamily="34" charset="0"/>
                <a:cs typeface="Calibri Light" panose="020F0302020204030204" pitchFamily="34" charset="0"/>
              </a:rPr>
              <a:t>đăng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nhập</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với</a:t>
            </a:r>
            <a:r>
              <a:rPr lang="en-US" sz="2400" dirty="0">
                <a:latin typeface="Calibri Light" panose="020F0302020204030204" pitchFamily="34" charset="0"/>
                <a:cs typeface="Calibri Light" panose="020F0302020204030204" pitchFamily="34" charset="0"/>
              </a:rPr>
              <a:t> google.</a:t>
            </a:r>
          </a:p>
          <a:p>
            <a:pPr indent="-228600">
              <a:buFont typeface="Arial" panose="020B0604020202020204" pitchFamily="34" charset="0"/>
              <a:buChar char="•"/>
            </a:pPr>
            <a:endParaRPr lang="en-US" sz="2400" dirty="0"/>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lumMod val="50000"/>
                    <a:lumOff val="50000"/>
                  </a:prstClr>
                </a:solidFill>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lumMod val="50000"/>
                    <a:lumOff val="50000"/>
                  </a:prstClr>
                </a:solidFill>
                <a:latin typeface="+mn-lt"/>
                <a:ea typeface="+mn-ea"/>
                <a:cs typeface="+mn-cs"/>
              </a:rPr>
              <a:t>Google </a:t>
            </a:r>
            <a:r>
              <a:rPr lang="en-US" kern="1200" cap="none" spc="0" baseline="0" dirty="0" err="1">
                <a:solidFill>
                  <a:prstClr val="black">
                    <a:lumMod val="50000"/>
                    <a:lumOff val="50000"/>
                  </a:prstClr>
                </a:solidFill>
                <a:latin typeface="+mn-lt"/>
                <a:ea typeface="+mn-ea"/>
                <a:cs typeface="+mn-cs"/>
              </a:rPr>
              <a:t>Oauth</a:t>
            </a:r>
            <a:r>
              <a:rPr lang="en-US" kern="1200" cap="none" spc="0" baseline="0" dirty="0">
                <a:solidFill>
                  <a:prstClr val="black">
                    <a:lumMod val="50000"/>
                    <a:lumOff val="50000"/>
                  </a:prstClr>
                </a:solidFill>
                <a:latin typeface="+mn-lt"/>
                <a:ea typeface="+mn-ea"/>
                <a:cs typeface="+mn-cs"/>
              </a:rPr>
              <a:t>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lumMod val="50000"/>
                    <a:lumOff val="50000"/>
                  </a:prstClr>
                </a:solidFill>
              </a:rPr>
              <a:pPr>
                <a:spcAft>
                  <a:spcPts val="600"/>
                </a:spcAft>
                <a:defRPr/>
              </a:pPr>
              <a:t>26</a:t>
            </a:fld>
            <a:endParaRPr lang="en-US">
              <a:solidFill>
                <a:prstClr val="black">
                  <a:lumMod val="50000"/>
                  <a:lumOff val="50000"/>
                </a:prstClr>
              </a:solidFill>
            </a:endParaRPr>
          </a:p>
        </p:txBody>
      </p:sp>
      <p:pic>
        <p:nvPicPr>
          <p:cNvPr id="14" name="Picture 13">
            <a:extLst>
              <a:ext uri="{FF2B5EF4-FFF2-40B4-BE49-F238E27FC236}">
                <a16:creationId xmlns:a16="http://schemas.microsoft.com/office/drawing/2014/main" id="{1BEEF024-4C4E-FD45-7F3E-876DB9920D19}"/>
              </a:ext>
            </a:extLst>
          </p:cNvPr>
          <p:cNvPicPr>
            <a:picLocks noChangeAspect="1"/>
          </p:cNvPicPr>
          <p:nvPr/>
        </p:nvPicPr>
        <p:blipFill>
          <a:blip r:embed="rId2"/>
          <a:stretch>
            <a:fillRect/>
          </a:stretch>
        </p:blipFill>
        <p:spPr>
          <a:xfrm>
            <a:off x="339435" y="1724489"/>
            <a:ext cx="6270058" cy="3321171"/>
          </a:xfrm>
          <a:prstGeom prst="rect">
            <a:avLst/>
          </a:prstGeom>
        </p:spPr>
      </p:pic>
    </p:spTree>
    <p:extLst>
      <p:ext uri="{BB962C8B-B14F-4D97-AF65-F5344CB8AC3E}">
        <p14:creationId xmlns:p14="http://schemas.microsoft.com/office/powerpoint/2010/main" val="26832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E693F-B1F4-4A51-4082-C67F28F07077}"/>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Bước</a:t>
            </a:r>
            <a:r>
              <a:rPr lang="en-US" b="1" dirty="0">
                <a:latin typeface="Calibri" panose="020F0502020204030204" pitchFamily="34" charset="0"/>
                <a:cs typeface="Calibri" panose="020F0502020204030204" pitchFamily="34" charset="0"/>
              </a:rPr>
              <a:t> 2</a:t>
            </a:r>
          </a:p>
        </p:txBody>
      </p:sp>
      <p:sp>
        <p:nvSpPr>
          <p:cNvPr id="4" name="Date Placeholder 3">
            <a:extLst>
              <a:ext uri="{FF2B5EF4-FFF2-40B4-BE49-F238E27FC236}">
                <a16:creationId xmlns:a16="http://schemas.microsoft.com/office/drawing/2014/main" id="{E170A45A-692F-2447-05E2-8281BF4CA291}"/>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5" name="Footer Placeholder 4">
            <a:extLst>
              <a:ext uri="{FF2B5EF4-FFF2-40B4-BE49-F238E27FC236}">
                <a16:creationId xmlns:a16="http://schemas.microsoft.com/office/drawing/2014/main" id="{D54409FB-1F67-086C-3FA3-79E67BBA1AAE}"/>
              </a:ext>
            </a:extLst>
          </p:cNvPr>
          <p:cNvSpPr>
            <a:spLocks noGrp="1"/>
          </p:cNvSpPr>
          <p:nvPr>
            <p:ph type="ftr" sz="quarter" idx="11"/>
          </p:nvPr>
        </p:nvSpPr>
        <p:spPr/>
        <p:txBody>
          <a:bodyPr/>
          <a:lstStyle/>
          <a:p>
            <a:pPr>
              <a:defRPr/>
            </a:pPr>
            <a:r>
              <a:rPr lang="en-US" dirty="0">
                <a:solidFill>
                  <a:prstClr val="black">
                    <a:tint val="75000"/>
                  </a:prstClr>
                </a:solidFill>
              </a:rPr>
              <a:t>Google </a:t>
            </a:r>
            <a:r>
              <a:rPr lang="en-US" dirty="0" err="1">
                <a:solidFill>
                  <a:prstClr val="black">
                    <a:tint val="75000"/>
                  </a:prstClr>
                </a:solidFill>
              </a:rPr>
              <a:t>Oauth</a:t>
            </a:r>
            <a:r>
              <a:rPr lang="en-US" dirty="0">
                <a:solidFill>
                  <a:prstClr val="black">
                    <a:tint val="75000"/>
                  </a:prstClr>
                </a:solidFill>
              </a:rPr>
              <a:t> 2.0</a:t>
            </a:r>
          </a:p>
        </p:txBody>
      </p:sp>
      <p:sp>
        <p:nvSpPr>
          <p:cNvPr id="6" name="Slide Number Placeholder 5">
            <a:extLst>
              <a:ext uri="{FF2B5EF4-FFF2-40B4-BE49-F238E27FC236}">
                <a16:creationId xmlns:a16="http://schemas.microsoft.com/office/drawing/2014/main" id="{AC811446-6337-9877-F9D3-0483B05191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27</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CD2357A9-15F6-EA31-C56B-78F91A780B5E}"/>
              </a:ext>
            </a:extLst>
          </p:cNvPr>
          <p:cNvSpPr>
            <a:spLocks noGrp="1"/>
          </p:cNvSpPr>
          <p:nvPr>
            <p:ph idx="1"/>
          </p:nvPr>
        </p:nvSpPr>
        <p:spPr>
          <a:xfrm>
            <a:off x="6394514" y="2257425"/>
            <a:ext cx="4709160" cy="2343149"/>
          </a:xfrm>
        </p:spPr>
        <p:txBody>
          <a:bodyPr>
            <a:normAutofit/>
          </a:bodyPr>
          <a:lstStyle/>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Người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dùng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hướng</a:t>
            </a:r>
            <a:r>
              <a:rPr lang="en-US" dirty="0">
                <a:latin typeface="Calibri" panose="020F0502020204030204" pitchFamily="34" charset="0"/>
                <a:cs typeface="Calibri" panose="020F0502020204030204" pitchFamily="34" charset="0"/>
              </a:rPr>
              <a:t> đến </a:t>
            </a:r>
            <a:r>
              <a:rPr lang="en-US" dirty="0" err="1">
                <a:latin typeface="Calibri" panose="020F0502020204030204" pitchFamily="34" charset="0"/>
                <a:cs typeface="Calibri" panose="020F0502020204030204" pitchFamily="34" charset="0"/>
              </a:rPr>
              <a:t>trang</a:t>
            </a:r>
            <a:r>
              <a:rPr lang="en-US" dirty="0">
                <a:latin typeface="Calibri" panose="020F0502020204030204" pitchFamily="34" charset="0"/>
                <a:cs typeface="Calibri" panose="020F0502020204030204" pitchFamily="34" charset="0"/>
              </a:rPr>
              <a:t> web login của google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lời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nhắc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hãy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chọn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khoản</a:t>
            </a:r>
            <a:r>
              <a:rPr lang="en-US" dirty="0">
                <a:latin typeface="Calibri" panose="020F0502020204030204" pitchFamily="34" charset="0"/>
                <a:cs typeface="Calibri" panose="020F0502020204030204" pitchFamily="34" charset="0"/>
              </a:rPr>
              <a:t> google của </a:t>
            </a:r>
            <a:r>
              <a:rPr lang="en-US" dirty="0" err="1">
                <a:latin typeface="Calibri" panose="020F0502020204030204" pitchFamily="34" charset="0"/>
                <a:cs typeface="Calibri" panose="020F0502020204030204" pitchFamily="34" charset="0"/>
              </a:rPr>
              <a:t>mình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login</a:t>
            </a:r>
          </a:p>
        </p:txBody>
      </p:sp>
    </p:spTree>
    <p:extLst>
      <p:ext uri="{BB962C8B-B14F-4D97-AF65-F5344CB8AC3E}">
        <p14:creationId xmlns:p14="http://schemas.microsoft.com/office/powerpoint/2010/main" val="30207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2</a:t>
            </a: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en-US" sz="2400" b="1" dirty="0">
                <a:latin typeface="Calibri Light" panose="020F0302020204030204" pitchFamily="34" charset="0"/>
                <a:cs typeface="Calibri Light" panose="020F0302020204030204" pitchFamily="34" charset="0"/>
              </a:rPr>
              <a:t>Google </a:t>
            </a:r>
            <a:r>
              <a:rPr lang="en-US" sz="2400" b="1" dirty="0" err="1">
                <a:latin typeface="Calibri Light" panose="020F0302020204030204" pitchFamily="34" charset="0"/>
                <a:cs typeface="Calibri Light" panose="020F0302020204030204" pitchFamily="34" charset="0"/>
              </a:rPr>
              <a:t>sẽ</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đưa</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ra</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các</a:t>
            </a:r>
            <a:r>
              <a:rPr lang="en-US" sz="2400" b="1" dirty="0">
                <a:latin typeface="Calibri Light" panose="020F0302020204030204" pitchFamily="34" charset="0"/>
                <a:cs typeface="Calibri Light" panose="020F0302020204030204" pitchFamily="34" charset="0"/>
              </a:rPr>
              <a:t> danh </a:t>
            </a:r>
            <a:r>
              <a:rPr lang="en-US" sz="2400" b="1" dirty="0" err="1">
                <a:latin typeface="Calibri Light" panose="020F0302020204030204" pitchFamily="34" charset="0"/>
                <a:cs typeface="Calibri Light" panose="020F0302020204030204" pitchFamily="34" charset="0"/>
              </a:rPr>
              <a:t>sách</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tài</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khoản</a:t>
            </a:r>
            <a:r>
              <a:rPr lang="en-US" sz="2400" b="1" dirty="0">
                <a:latin typeface="Calibri Light" panose="020F0302020204030204" pitchFamily="34" charset="0"/>
                <a:cs typeface="Calibri Light" panose="020F0302020204030204" pitchFamily="34" charset="0"/>
              </a:rPr>
              <a:t> google mà bạn </a:t>
            </a:r>
            <a:r>
              <a:rPr lang="en-US" sz="2400" b="1" dirty="0" err="1">
                <a:latin typeface="Calibri Light" panose="020F0302020204030204" pitchFamily="34" charset="0"/>
                <a:cs typeface="Calibri Light" panose="020F0302020204030204" pitchFamily="34" charset="0"/>
              </a:rPr>
              <a:t>đã</a:t>
            </a:r>
            <a:r>
              <a:rPr lang="en-US" sz="2400" b="1" dirty="0">
                <a:latin typeface="Calibri Light" panose="020F0302020204030204" pitchFamily="34" charset="0"/>
                <a:cs typeface="Calibri Light" panose="020F0302020204030204" pitchFamily="34" charset="0"/>
              </a:rPr>
              <a:t> login </a:t>
            </a:r>
            <a:r>
              <a:rPr lang="en-US" sz="2400" b="1" dirty="0" err="1">
                <a:latin typeface="Calibri Light" panose="020F0302020204030204" pitchFamily="34" charset="0"/>
                <a:cs typeface="Calibri Light" panose="020F0302020204030204" pitchFamily="34" charset="0"/>
              </a:rPr>
              <a:t>trước</a:t>
            </a:r>
            <a:r>
              <a:rPr lang="en-US" sz="2400" b="1" dirty="0">
                <a:latin typeface="Calibri Light" panose="020F0302020204030204" pitchFamily="34" charset="0"/>
                <a:cs typeface="Calibri Light" panose="020F0302020204030204" pitchFamily="34" charset="0"/>
              </a:rPr>
              <a:t> đó </a:t>
            </a:r>
            <a:r>
              <a:rPr lang="en-US" sz="2400" b="1" dirty="0" err="1">
                <a:latin typeface="Calibri Light" panose="020F0302020204030204" pitchFamily="34" charset="0"/>
                <a:cs typeface="Calibri Light" panose="020F0302020204030204" pitchFamily="34" charset="0"/>
              </a:rPr>
              <a:t>cũng</a:t>
            </a:r>
            <a:r>
              <a:rPr lang="en-US" sz="2400" b="1" dirty="0">
                <a:latin typeface="Calibri Light" panose="020F0302020204030204" pitchFamily="34" charset="0"/>
                <a:cs typeface="Calibri Light" panose="020F0302020204030204" pitchFamily="34" charset="0"/>
              </a:rPr>
              <a:t> như </a:t>
            </a:r>
            <a:r>
              <a:rPr lang="en-US" sz="2400" b="1" dirty="0" err="1">
                <a:latin typeface="Calibri Light" panose="020F0302020204030204" pitchFamily="34" charset="0"/>
                <a:cs typeface="Calibri Light" panose="020F0302020204030204" pitchFamily="34" charset="0"/>
              </a:rPr>
              <a:t>cho</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phép</a:t>
            </a:r>
            <a:r>
              <a:rPr lang="en-US" sz="2400" b="1" dirty="0">
                <a:latin typeface="Calibri Light" panose="020F0302020204030204" pitchFamily="34" charset="0"/>
                <a:cs typeface="Calibri Light" panose="020F0302020204030204" pitchFamily="34" charset="0"/>
              </a:rPr>
              <a:t> bạn </a:t>
            </a:r>
            <a:r>
              <a:rPr lang="en-US" sz="2400" b="1" dirty="0" err="1">
                <a:latin typeface="Calibri Light" panose="020F0302020204030204" pitchFamily="34" charset="0"/>
                <a:cs typeface="Calibri Light" panose="020F0302020204030204" pitchFamily="34" charset="0"/>
              </a:rPr>
              <a:t>sử</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dụng</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một</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tài</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khoản</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khác</a:t>
            </a:r>
            <a:r>
              <a:rPr lang="en-US" sz="2400" b="1" dirty="0">
                <a:latin typeface="Calibri Light" panose="020F0302020204030204" pitchFamily="34" charset="0"/>
                <a:cs typeface="Calibri Light" panose="020F0302020204030204" pitchFamily="34" charset="0"/>
              </a:rPr>
              <a:t>.</a:t>
            </a:r>
          </a:p>
          <a:p>
            <a:pPr indent="-228600">
              <a:buFont typeface="Arial" panose="020B0604020202020204" pitchFamily="34" charset="0"/>
              <a:buChar char="•"/>
            </a:pPr>
            <a:endParaRPr lang="en-US" sz="2400" dirty="0"/>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lumMod val="50000"/>
                    <a:lumOff val="50000"/>
                  </a:prstClr>
                </a:solidFill>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lumMod val="50000"/>
                    <a:lumOff val="50000"/>
                  </a:prstClr>
                </a:solidFill>
                <a:latin typeface="+mn-lt"/>
                <a:ea typeface="+mn-ea"/>
                <a:cs typeface="+mn-cs"/>
              </a:rPr>
              <a:t>Google OAuth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lumMod val="50000"/>
                    <a:lumOff val="50000"/>
                  </a:prstClr>
                </a:solidFill>
              </a:rPr>
              <a:pPr>
                <a:spcAft>
                  <a:spcPts val="600"/>
                </a:spcAft>
                <a:defRPr/>
              </a:pPr>
              <a:t>28</a:t>
            </a:fld>
            <a:endParaRPr lang="en-US">
              <a:solidFill>
                <a:prstClr val="black">
                  <a:lumMod val="50000"/>
                  <a:lumOff val="50000"/>
                </a:prstClr>
              </a:solidFill>
            </a:endParaRPr>
          </a:p>
        </p:txBody>
      </p:sp>
      <p:pic>
        <p:nvPicPr>
          <p:cNvPr id="8" name="Picture 7">
            <a:extLst>
              <a:ext uri="{FF2B5EF4-FFF2-40B4-BE49-F238E27FC236}">
                <a16:creationId xmlns:a16="http://schemas.microsoft.com/office/drawing/2014/main" id="{B90BB4A5-3E5B-8010-7D9E-2A312E8C04DA}"/>
              </a:ext>
            </a:extLst>
          </p:cNvPr>
          <p:cNvPicPr>
            <a:picLocks noChangeAspect="1"/>
          </p:cNvPicPr>
          <p:nvPr/>
        </p:nvPicPr>
        <p:blipFill>
          <a:blip r:embed="rId2"/>
          <a:stretch>
            <a:fillRect/>
          </a:stretch>
        </p:blipFill>
        <p:spPr>
          <a:xfrm>
            <a:off x="343584" y="1710786"/>
            <a:ext cx="6273818" cy="3348577"/>
          </a:xfrm>
          <a:prstGeom prst="rect">
            <a:avLst/>
          </a:prstGeom>
        </p:spPr>
      </p:pic>
    </p:spTree>
    <p:extLst>
      <p:ext uri="{BB962C8B-B14F-4D97-AF65-F5344CB8AC3E}">
        <p14:creationId xmlns:p14="http://schemas.microsoft.com/office/powerpoint/2010/main" val="232933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E693F-B1F4-4A51-4082-C67F28F07077}"/>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Bước</a:t>
            </a:r>
            <a:r>
              <a:rPr lang="en-US" b="1" dirty="0">
                <a:latin typeface="Calibri" panose="020F0502020204030204" pitchFamily="34" charset="0"/>
                <a:cs typeface="Calibri" panose="020F0502020204030204" pitchFamily="34" charset="0"/>
              </a:rPr>
              <a:t> 3</a:t>
            </a:r>
          </a:p>
        </p:txBody>
      </p:sp>
      <p:sp>
        <p:nvSpPr>
          <p:cNvPr id="4" name="Date Placeholder 3">
            <a:extLst>
              <a:ext uri="{FF2B5EF4-FFF2-40B4-BE49-F238E27FC236}">
                <a16:creationId xmlns:a16="http://schemas.microsoft.com/office/drawing/2014/main" id="{E170A45A-692F-2447-05E2-8281BF4CA291}"/>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5" name="Footer Placeholder 4">
            <a:extLst>
              <a:ext uri="{FF2B5EF4-FFF2-40B4-BE49-F238E27FC236}">
                <a16:creationId xmlns:a16="http://schemas.microsoft.com/office/drawing/2014/main" id="{D54409FB-1F67-086C-3FA3-79E67BBA1AAE}"/>
              </a:ext>
            </a:extLst>
          </p:cNvPr>
          <p:cNvSpPr>
            <a:spLocks noGrp="1"/>
          </p:cNvSpPr>
          <p:nvPr>
            <p:ph type="ftr" sz="quarter" idx="11"/>
          </p:nvPr>
        </p:nvSpPr>
        <p:spPr/>
        <p:txBody>
          <a:bodyPr/>
          <a:lstStyle/>
          <a:p>
            <a:pPr>
              <a:defRPr/>
            </a:pPr>
            <a:r>
              <a:rPr lang="en-US" dirty="0">
                <a:solidFill>
                  <a:prstClr val="black">
                    <a:tint val="75000"/>
                  </a:prstClr>
                </a:solidFill>
              </a:rPr>
              <a:t>Google OAuth 2.0</a:t>
            </a:r>
          </a:p>
        </p:txBody>
      </p:sp>
      <p:sp>
        <p:nvSpPr>
          <p:cNvPr id="6" name="Slide Number Placeholder 5">
            <a:extLst>
              <a:ext uri="{FF2B5EF4-FFF2-40B4-BE49-F238E27FC236}">
                <a16:creationId xmlns:a16="http://schemas.microsoft.com/office/drawing/2014/main" id="{AC811446-6337-9877-F9D3-0483B05191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29</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CD2357A9-15F6-EA31-C56B-78F91A780B5E}"/>
              </a:ext>
            </a:extLst>
          </p:cNvPr>
          <p:cNvSpPr>
            <a:spLocks noGrp="1"/>
          </p:cNvSpPr>
          <p:nvPr>
            <p:ph idx="1"/>
          </p:nvPr>
        </p:nvSpPr>
        <p:spPr>
          <a:xfrm>
            <a:off x="6394514" y="2257425"/>
            <a:ext cx="4709160" cy="2343149"/>
          </a:xfrm>
        </p:spPr>
        <p:txBody>
          <a:bodyPr>
            <a:normAutofit/>
          </a:bodyPr>
          <a:lstStyle/>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Chọn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khoản</a:t>
            </a:r>
            <a:r>
              <a:rPr lang="en-US" dirty="0">
                <a:latin typeface="Calibri" panose="020F0502020204030204" pitchFamily="34" charset="0"/>
                <a:cs typeface="Calibri" panose="020F0502020204030204" pitchFamily="34" charset="0"/>
              </a:rPr>
              <a:t> bạn </a:t>
            </a:r>
            <a:r>
              <a:rPr lang="en-US" dirty="0" err="1">
                <a:latin typeface="Calibri" panose="020F0502020204030204" pitchFamily="34" charset="0"/>
                <a:cs typeface="Calibri" panose="020F0502020204030204" pitchFamily="34" charset="0"/>
              </a:rPr>
              <a:t>muốn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trong danh </a:t>
            </a:r>
            <a:r>
              <a:rPr lang="en-US" dirty="0" err="1">
                <a:latin typeface="Calibri" panose="020F0502020204030204" pitchFamily="34" charset="0"/>
                <a:cs typeface="Calibri" panose="020F0502020204030204" pitchFamily="34" charset="0"/>
              </a:rPr>
              <a:t>sách</a:t>
            </a:r>
            <a:r>
              <a:rPr lang="en-US" dirty="0">
                <a:latin typeface="Calibri" panose="020F0502020204030204" pitchFamily="34" charset="0"/>
                <a:cs typeface="Calibri" panose="020F0502020204030204" pitchFamily="34" charset="0"/>
              </a:rPr>
              <a:t>, Google </a:t>
            </a: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cấp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quyền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truy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trang</a:t>
            </a:r>
            <a:r>
              <a:rPr lang="en-US" dirty="0">
                <a:latin typeface="Calibri" panose="020F0502020204030204" pitchFamily="34" charset="0"/>
                <a:cs typeface="Calibri" panose="020F0502020204030204" pitchFamily="34" charset="0"/>
              </a:rPr>
              <a:t> web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bạn</a:t>
            </a:r>
            <a:r>
              <a:rPr lang="en-US" dirty="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9660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2" name="Rectangle 11">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kern="1200"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1</a:t>
            </a: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kern="1200" dirty="0" err="1">
                <a:solidFill>
                  <a:srgbClr val="FFFFFF"/>
                </a:solidFill>
                <a:latin typeface="Calibri Light" panose="020F0302020204030204" pitchFamily="34" charset="0"/>
                <a:cs typeface="Calibri Light" panose="020F0302020204030204" pitchFamily="34" charset="0"/>
              </a:rPr>
              <a:t>Thông</a:t>
            </a:r>
            <a:r>
              <a:rPr lang="en-US" kern="1200" dirty="0">
                <a:solidFill>
                  <a:srgbClr val="FFFFFF"/>
                </a:solidFill>
                <a:latin typeface="Calibri Light" panose="020F0302020204030204" pitchFamily="34" charset="0"/>
                <a:cs typeface="Calibri Light" panose="020F0302020204030204" pitchFamily="34" charset="0"/>
              </a:rPr>
              <a:t> tin </a:t>
            </a:r>
            <a:r>
              <a:rPr lang="en-US" kern="1200" dirty="0" err="1">
                <a:solidFill>
                  <a:srgbClr val="FFFFFF"/>
                </a:solidFill>
                <a:latin typeface="Calibri Light" panose="020F0302020204030204" pitchFamily="34" charset="0"/>
                <a:cs typeface="Calibri Light" panose="020F0302020204030204" pitchFamily="34" charset="0"/>
              </a:rPr>
              <a:t>chung</a:t>
            </a:r>
            <a:endParaRPr lang="en-US" kern="1200" dirty="0">
              <a:solidFill>
                <a:srgbClr val="FFFFFF"/>
              </a:solidFill>
              <a:latin typeface="Calibri Light" panose="020F0302020204030204" pitchFamily="34" charset="0"/>
              <a:cs typeface="Calibri Light" panose="020F0302020204030204" pitchFamily="34" charset="0"/>
            </a:endParaRPr>
          </a:p>
          <a:p>
            <a:endParaRPr lang="en-US" kern="1200" dirty="0">
              <a:solidFill>
                <a:srgbClr val="FFFFFF"/>
              </a:solidFill>
              <a:latin typeface="+mn-lt"/>
              <a:ea typeface="+mn-ea"/>
              <a:cs typeface="+mn-cs"/>
            </a:endParaRPr>
          </a:p>
        </p:txBody>
      </p:sp>
      <p:sp>
        <p:nvSpPr>
          <p:cNvPr id="35"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24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3</a:t>
            </a:r>
          </a:p>
        </p:txBody>
      </p:sp>
      <p:sp>
        <p:nvSpPr>
          <p:cNvPr id="24" name="Arc 2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en-US" sz="2400" dirty="0" err="1">
                <a:latin typeface="Calibri" panose="020F0502020204030204" pitchFamily="34" charset="0"/>
                <a:cs typeface="Calibri" panose="020F0502020204030204" pitchFamily="34" charset="0"/>
              </a:rPr>
              <a:t>Người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dùng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đã</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đăng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nhập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thành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công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vào</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trang</a:t>
            </a:r>
            <a:r>
              <a:rPr lang="en-US" sz="2400" dirty="0">
                <a:latin typeface="Calibri" panose="020F0502020204030204" pitchFamily="34" charset="0"/>
                <a:cs typeface="Calibri" panose="020F0502020204030204" pitchFamily="34" charset="0"/>
              </a:rPr>
              <a:t> web </a:t>
            </a:r>
            <a:r>
              <a:rPr lang="en-US" sz="2400" dirty="0" err="1">
                <a:latin typeface="Calibri" panose="020F0502020204030204" pitchFamily="34" charset="0"/>
                <a:cs typeface="Calibri" panose="020F0502020204030204" pitchFamily="34" charset="0"/>
              </a:rPr>
              <a:t>theo</a:t>
            </a:r>
            <a:r>
              <a:rPr lang="en-US" sz="2400" dirty="0">
                <a:latin typeface="Calibri" panose="020F0502020204030204" pitchFamily="34" charset="0"/>
                <a:cs typeface="Calibri" panose="020F0502020204030204" pitchFamily="34" charset="0"/>
              </a:rPr>
              <a:t> Google </a:t>
            </a:r>
            <a:r>
              <a:rPr lang="en-US" sz="2400" dirty="0" err="1">
                <a:latin typeface="Calibri" panose="020F0502020204030204" pitchFamily="34" charset="0"/>
                <a:cs typeface="Calibri" panose="020F0502020204030204" pitchFamily="34" charset="0"/>
              </a:rPr>
              <a:t>Oauth</a:t>
            </a:r>
            <a:r>
              <a:rPr lang="en-US" sz="2400" dirty="0">
                <a:latin typeface="Calibri" panose="020F0502020204030204" pitchFamily="34" charset="0"/>
                <a:cs typeface="Calibri" panose="020F0502020204030204" pitchFamily="34" charset="0"/>
              </a:rPr>
              <a:t> 2.0</a:t>
            </a: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lumMod val="50000"/>
                    <a:lumOff val="50000"/>
                  </a:prstClr>
                </a:solidFill>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lumMod val="50000"/>
                    <a:lumOff val="50000"/>
                  </a:prstClr>
                </a:solidFill>
                <a:latin typeface="+mn-lt"/>
                <a:ea typeface="+mn-ea"/>
                <a:cs typeface="+mn-cs"/>
              </a:rPr>
              <a:t>Google</a:t>
            </a:r>
            <a:r>
              <a:rPr lang="en-US" kern="1200" cap="none" spc="0" dirty="0">
                <a:solidFill>
                  <a:prstClr val="black">
                    <a:lumMod val="50000"/>
                    <a:lumOff val="50000"/>
                  </a:prstClr>
                </a:solidFill>
                <a:latin typeface="+mn-lt"/>
                <a:ea typeface="+mn-ea"/>
                <a:cs typeface="+mn-cs"/>
              </a:rPr>
              <a:t> OAuth 2.0</a:t>
            </a:r>
            <a:endParaRPr lang="en-US" kern="1200" cap="none" spc="0" baseline="0" dirty="0">
              <a:solidFill>
                <a:prstClr val="black">
                  <a:lumMod val="50000"/>
                  <a:lumOff val="50000"/>
                </a:prstClr>
              </a:solidFill>
              <a:latin typeface="+mn-lt"/>
              <a:ea typeface="+mn-ea"/>
              <a:cs typeface="+mn-cs"/>
            </a:endParaRP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lumMod val="50000"/>
                    <a:lumOff val="50000"/>
                  </a:prstClr>
                </a:solidFill>
              </a:rPr>
              <a:pPr>
                <a:spcAft>
                  <a:spcPts val="600"/>
                </a:spcAft>
                <a:defRPr/>
              </a:pPr>
              <a:t>30</a:t>
            </a:fld>
            <a:endParaRPr lang="en-US">
              <a:solidFill>
                <a:prstClr val="black">
                  <a:lumMod val="50000"/>
                  <a:lumOff val="50000"/>
                </a:prstClr>
              </a:solidFill>
            </a:endParaRPr>
          </a:p>
        </p:txBody>
      </p:sp>
      <p:pic>
        <p:nvPicPr>
          <p:cNvPr id="2" name="Picture 1">
            <a:extLst>
              <a:ext uri="{FF2B5EF4-FFF2-40B4-BE49-F238E27FC236}">
                <a16:creationId xmlns:a16="http://schemas.microsoft.com/office/drawing/2014/main" id="{680DDB21-2C7B-1804-CD1B-F541407F2E3E}"/>
              </a:ext>
            </a:extLst>
          </p:cNvPr>
          <p:cNvPicPr>
            <a:picLocks noChangeAspect="1"/>
          </p:cNvPicPr>
          <p:nvPr/>
        </p:nvPicPr>
        <p:blipFill>
          <a:blip r:embed="rId2"/>
          <a:stretch>
            <a:fillRect/>
          </a:stretch>
        </p:blipFill>
        <p:spPr>
          <a:xfrm>
            <a:off x="473310" y="1601074"/>
            <a:ext cx="6096000" cy="3232150"/>
          </a:xfrm>
          <a:prstGeom prst="rect">
            <a:avLst/>
          </a:prstGeom>
        </p:spPr>
      </p:pic>
    </p:spTree>
    <p:extLst>
      <p:ext uri="{BB962C8B-B14F-4D97-AF65-F5344CB8AC3E}">
        <p14:creationId xmlns:p14="http://schemas.microsoft.com/office/powerpoint/2010/main" val="329116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5" name="Freeform: Shape 307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06" name="Freeform: Shape 308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07" name="Rectangle 308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8" name="Arc 308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09" name="Oval 308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5E738015-EAC0-16BB-E47E-C5180F84F019}"/>
              </a:ext>
            </a:extLst>
          </p:cNvPr>
          <p:cNvSpPr>
            <a:spLocks noGrp="1"/>
          </p:cNvSpPr>
          <p:nvPr>
            <p:ph type="dt" sz="half" idx="11"/>
          </p:nvPr>
        </p:nvSpPr>
        <p:spPr>
          <a:xfrm>
            <a:off x="1109224" y="6356350"/>
            <a:ext cx="2743200" cy="365125"/>
          </a:xfrm>
        </p:spPr>
        <p:txBody>
          <a:bodyPr vert="horz" lIns="91440" tIns="45720" rIns="91440" bIns="45720" rtlCol="0" anchor="ctr">
            <a:normAutofit/>
          </a:bodyPr>
          <a:lstStyle/>
          <a:p>
            <a:pPr>
              <a:spcAft>
                <a:spcPts val="600"/>
              </a:spcAft>
              <a:defRPr/>
            </a:pPr>
            <a:r>
              <a:rPr lang="en-US">
                <a:solidFill>
                  <a:srgbClr val="FFFFFF"/>
                </a:solidFill>
              </a:rPr>
              <a:t>9/3/20XX</a:t>
            </a:r>
          </a:p>
        </p:txBody>
      </p:sp>
      <p:sp>
        <p:nvSpPr>
          <p:cNvPr id="6" name="Footer Placeholder 5">
            <a:extLst>
              <a:ext uri="{FF2B5EF4-FFF2-40B4-BE49-F238E27FC236}">
                <a16:creationId xmlns:a16="http://schemas.microsoft.com/office/drawing/2014/main" id="{31387F2A-A5E6-4F7E-10AD-0F5AE2228328}"/>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srgbClr val="FFFFFF"/>
                </a:solidFill>
                <a:latin typeface="+mn-lt"/>
                <a:ea typeface="+mn-ea"/>
                <a:cs typeface="+mn-cs"/>
              </a:rPr>
              <a:t>Presentation Title</a:t>
            </a:r>
          </a:p>
        </p:txBody>
      </p:sp>
      <p:sp>
        <p:nvSpPr>
          <p:cNvPr id="7" name="Slide Number Placeholder 6">
            <a:extLst>
              <a:ext uri="{FF2B5EF4-FFF2-40B4-BE49-F238E27FC236}">
                <a16:creationId xmlns:a16="http://schemas.microsoft.com/office/drawing/2014/main" id="{5D3789FE-BF63-EA59-5BFD-4A3359C856B9}"/>
              </a:ext>
            </a:extLst>
          </p:cNvPr>
          <p:cNvSpPr>
            <a:spLocks noGrp="1"/>
          </p:cNvSpPr>
          <p:nvPr>
            <p:ph type="sldNum" sz="quarter" idx="13"/>
          </p:nvPr>
        </p:nvSpPr>
        <p:spPr>
          <a:xfrm>
            <a:off x="9063711" y="6356350"/>
            <a:ext cx="2260113"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rPr>
              <a:pPr>
                <a:spcAft>
                  <a:spcPts val="600"/>
                </a:spcAft>
                <a:defRPr/>
              </a:pPr>
              <a:t>31</a:t>
            </a:fld>
            <a:endParaRPr lang="en-US">
              <a:solidFill>
                <a:srgbClr val="FFFFFF"/>
              </a:solidFill>
            </a:endParaRPr>
          </a:p>
        </p:txBody>
      </p:sp>
      <p:pic>
        <p:nvPicPr>
          <p:cNvPr id="12" name="Picture 11">
            <a:extLst>
              <a:ext uri="{FF2B5EF4-FFF2-40B4-BE49-F238E27FC236}">
                <a16:creationId xmlns:a16="http://schemas.microsoft.com/office/drawing/2014/main" id="{3CCA2B1D-140C-5D30-BE68-C968E128E078}"/>
              </a:ext>
            </a:extLst>
          </p:cNvPr>
          <p:cNvPicPr>
            <a:picLocks noChangeAspect="1"/>
          </p:cNvPicPr>
          <p:nvPr/>
        </p:nvPicPr>
        <p:blipFill>
          <a:blip r:embed="rId2"/>
          <a:stretch>
            <a:fillRect/>
          </a:stretch>
        </p:blipFill>
        <p:spPr>
          <a:xfrm>
            <a:off x="2560701" y="973026"/>
            <a:ext cx="7067550" cy="4911947"/>
          </a:xfrm>
          <a:prstGeom prst="rect">
            <a:avLst/>
          </a:prstGeom>
        </p:spPr>
      </p:pic>
    </p:spTree>
    <p:extLst>
      <p:ext uri="{BB962C8B-B14F-4D97-AF65-F5344CB8AC3E}">
        <p14:creationId xmlns:p14="http://schemas.microsoft.com/office/powerpoint/2010/main" val="2452094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3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a:xfrm>
            <a:off x="6417732" y="957715"/>
            <a:ext cx="5130798" cy="2750419"/>
          </a:xfrm>
        </p:spPr>
        <p:txBody>
          <a:bodyPr vert="horz" lIns="91440" tIns="45720" rIns="91440" bIns="45720" rtlCol="0" anchor="b">
            <a:normAutofit/>
          </a:bodyPr>
          <a:lstStyle/>
          <a:p>
            <a:r>
              <a:rPr lang="en-US" sz="6000" kern="1200">
                <a:solidFill>
                  <a:schemeClr val="tx1"/>
                </a:solidFill>
                <a:latin typeface="+mj-lt"/>
                <a:ea typeface="+mj-ea"/>
                <a:cs typeface="+mj-cs"/>
              </a:rPr>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lvl="0">
              <a:spcAft>
                <a:spcPts val="600"/>
              </a:spcAft>
            </a:pPr>
            <a:r>
              <a:rPr lang="en-US" noProof="0" dirty="0">
                <a:solidFill>
                  <a:prstClr val="black">
                    <a:tint val="75000"/>
                  </a:prstClr>
                </a:solidFill>
              </a:rPr>
              <a:t>16/9/2022</a:t>
            </a:r>
          </a:p>
        </p:txBody>
      </p:sp>
      <p:pic>
        <p:nvPicPr>
          <p:cNvPr id="22" name="Graphic 21" descr="Handshake">
            <a:extLst>
              <a:ext uri="{FF2B5EF4-FFF2-40B4-BE49-F238E27FC236}">
                <a16:creationId xmlns:a16="http://schemas.microsoft.com/office/drawing/2014/main" id="{1D5C8E60-341C-C8B8-B844-756E6472E0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39" name="Oval 32">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a:xfrm>
            <a:off x="6414349" y="6356350"/>
            <a:ext cx="3390781" cy="365125"/>
          </a:xfrm>
        </p:spPr>
        <p:txBody>
          <a:bodyPr vert="horz" lIns="91440" tIns="45720" rIns="91440" bIns="45720" rtlCol="0" anchor="ctr">
            <a:normAutofit/>
          </a:bodyPr>
          <a:lstStyle/>
          <a:p>
            <a:pPr lvl="0">
              <a:spcAft>
                <a:spcPts val="600"/>
              </a:spcAft>
            </a:pPr>
            <a:r>
              <a:rPr lang="en-US" dirty="0">
                <a:solidFill>
                  <a:prstClr val="black">
                    <a:tint val="75000"/>
                  </a:prstClr>
                </a:solidFill>
              </a:rPr>
              <a:t>Google </a:t>
            </a:r>
            <a:r>
              <a:rPr lang="en-US" dirty="0" err="1">
                <a:solidFill>
                  <a:prstClr val="black">
                    <a:tint val="75000"/>
                  </a:prstClr>
                </a:solidFill>
              </a:rPr>
              <a:t>Oauth</a:t>
            </a:r>
            <a:r>
              <a:rPr lang="en-US" dirty="0">
                <a:solidFill>
                  <a:prstClr val="black">
                    <a:tint val="75000"/>
                  </a:prstClr>
                </a:solidFill>
              </a:rPr>
              <a:t> 2.0</a:t>
            </a:r>
            <a:endParaRPr lang="en-US" kern="1200" cap="none" spc="0" baseline="0" noProof="0" dirty="0">
              <a:solidFill>
                <a:prstClr val="black">
                  <a:tint val="75000"/>
                </a:prstClr>
              </a:solidFill>
              <a:latin typeface="+mn-lt"/>
              <a:ea typeface="+mn-ea"/>
              <a:cs typeface="+mn-cs"/>
            </a:endParaRP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a:xfrm>
            <a:off x="10630722" y="6356350"/>
            <a:ext cx="917808" cy="365125"/>
          </a:xfrm>
        </p:spPr>
        <p:txBody>
          <a:bodyPr vert="horz" lIns="91440" tIns="45720" rIns="91440" bIns="45720" rtlCol="0" anchor="ctr">
            <a:normAutofit/>
          </a:bodyPr>
          <a:lstStyle/>
          <a:p>
            <a:pPr lvl="0">
              <a:spcAft>
                <a:spcPts val="600"/>
              </a:spcAft>
            </a:pPr>
            <a:fld id="{D76B855D-E9CC-4FF8-AD85-6CDC7B89A0DE}" type="slidenum">
              <a:rPr lang="en-US" noProof="0">
                <a:solidFill>
                  <a:prstClr val="black">
                    <a:tint val="75000"/>
                  </a:prstClr>
                </a:solidFill>
              </a:rPr>
              <a:pPr lvl="0">
                <a:spcAft>
                  <a:spcPts val="600"/>
                </a:spcAft>
              </a:pPr>
              <a:t>32</a:t>
            </a:fld>
            <a:endParaRPr lang="en-US" noProof="0">
              <a:solidFill>
                <a:prstClr val="black">
                  <a:tint val="75000"/>
                </a:prstClr>
              </a:solidFill>
            </a:endParaRPr>
          </a:p>
        </p:txBody>
      </p:sp>
    </p:spTree>
    <p:extLst>
      <p:ext uri="{BB962C8B-B14F-4D97-AF65-F5344CB8AC3E}">
        <p14:creationId xmlns:p14="http://schemas.microsoft.com/office/powerpoint/2010/main" val="96225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Giới</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thiệu</a:t>
            </a:r>
            <a:endParaRPr lang="en-US"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latin typeface="Calibri Light" panose="020F0302020204030204" pitchFamily="34" charset="0"/>
                <a:cs typeface="Calibri Light" panose="020F0302020204030204" pitchFamily="34" charset="0"/>
              </a:rPr>
              <a:t>Google Open Authentication là 1 API của Google </a:t>
            </a:r>
            <a:r>
              <a:rPr lang="en-US" dirty="0" err="1">
                <a:latin typeface="Calibri Light" panose="020F0302020204030204" pitchFamily="34" charset="0"/>
                <a:cs typeface="Calibri Light" panose="020F0302020204030204" pitchFamily="34" charset="0"/>
              </a:rPr>
              <a:t>sử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thức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Oauth</a:t>
            </a:r>
            <a:r>
              <a:rPr lang="en-US" dirty="0">
                <a:latin typeface="Calibri Light" panose="020F0302020204030204" pitchFamily="34" charset="0"/>
                <a:cs typeface="Calibri Light" panose="020F0302020204030204" pitchFamily="34" charset="0"/>
              </a:rPr>
              <a:t> 2.0 </a:t>
            </a:r>
            <a:r>
              <a:rPr lang="en-US" dirty="0" err="1">
                <a:latin typeface="Calibri Light" panose="020F0302020204030204" pitchFamily="34" charset="0"/>
                <a:cs typeface="Calibri Light" panose="020F0302020204030204" pitchFamily="34" charset="0"/>
              </a:rPr>
              <a:t>cho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mục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đích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cấp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quyền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truy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a:t>
            </a:r>
          </a:p>
          <a:p>
            <a:r>
              <a:rPr lang="en-US" dirty="0" err="1">
                <a:latin typeface="Calibri Light" panose="020F0302020204030204" pitchFamily="34" charset="0"/>
                <a:cs typeface="Calibri Light" panose="020F0302020204030204" pitchFamily="34" charset="0"/>
              </a:rPr>
              <a:t>Chúng</a:t>
            </a:r>
            <a:r>
              <a:rPr lang="en-US" dirty="0">
                <a:latin typeface="Calibri Light" panose="020F0302020204030204" pitchFamily="34" charset="0"/>
                <a:cs typeface="Calibri Light" panose="020F0302020204030204" pitchFamily="34" charset="0"/>
              </a:rPr>
              <a:t> ta có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thấy </a:t>
            </a:r>
            <a:r>
              <a:rPr lang="en-US" dirty="0" err="1">
                <a:latin typeface="Calibri Light" panose="020F0302020204030204" pitchFamily="34" charset="0"/>
                <a:cs typeface="Calibri Light" panose="020F0302020204030204" pitchFamily="34" charset="0"/>
              </a:rPr>
              <a:t>hầu</a:t>
            </a:r>
            <a:r>
              <a:rPr lang="en-US" dirty="0">
                <a:latin typeface="Calibri Light" panose="020F0302020204030204" pitchFamily="34" charset="0"/>
                <a:cs typeface="Calibri Light" panose="020F0302020204030204" pitchFamily="34" charset="0"/>
              </a:rPr>
              <a:t> hết </a:t>
            </a:r>
            <a:r>
              <a:rPr lang="en-US" dirty="0" err="1">
                <a:latin typeface="Calibri Light" panose="020F0302020204030204" pitchFamily="34" charset="0"/>
                <a:cs typeface="Calibri Light" panose="020F0302020204030204" pitchFamily="34" charset="0"/>
              </a:rPr>
              <a:t>mọi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ứng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 hay website mà </a:t>
            </a:r>
            <a:r>
              <a:rPr lang="en-US" dirty="0" err="1">
                <a:latin typeface="Calibri Light" panose="020F0302020204030204" pitchFamily="34" charset="0"/>
                <a:cs typeface="Calibri Light" panose="020F0302020204030204" pitchFamily="34" charset="0"/>
              </a:rPr>
              <a:t>mình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hằng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ngày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đều</a:t>
            </a:r>
            <a:r>
              <a:rPr lang="en-US" dirty="0">
                <a:latin typeface="Calibri Light" panose="020F0302020204030204" pitchFamily="34" charset="0"/>
                <a:cs typeface="Calibri Light" panose="020F0302020204030204" pitchFamily="34" charset="0"/>
              </a:rPr>
              <a:t> có </a:t>
            </a:r>
            <a:r>
              <a:rPr lang="en-US" dirty="0" err="1">
                <a:latin typeface="Calibri Light" panose="020F0302020204030204" pitchFamily="34" charset="0"/>
                <a:cs typeface="Calibri Light" panose="020F0302020204030204" pitchFamily="34" charset="0"/>
              </a:rPr>
              <a:t>một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lựa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chọn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với</a:t>
            </a:r>
            <a:r>
              <a:rPr lang="en-US" dirty="0">
                <a:latin typeface="Calibri Light" panose="020F0302020204030204" pitchFamily="34" charset="0"/>
                <a:cs typeface="Calibri Light" panose="020F0302020204030204" pitchFamily="34" charset="0"/>
              </a:rPr>
              <a:t> google. Đó là API Google </a:t>
            </a:r>
            <a:r>
              <a:rPr lang="en-US" dirty="0" err="1">
                <a:latin typeface="Calibri Light" panose="020F0302020204030204" pitchFamily="34" charset="0"/>
                <a:cs typeface="Calibri Light" panose="020F0302020204030204" pitchFamily="34" charset="0"/>
              </a:rPr>
              <a:t>Oauth</a:t>
            </a:r>
            <a:r>
              <a:rPr lang="en-US" dirty="0">
                <a:latin typeface="Calibri Light" panose="020F0302020204030204" pitchFamily="34" charset="0"/>
                <a:cs typeface="Calibri Light" panose="020F0302020204030204" pitchFamily="34" charset="0"/>
              </a:rPr>
              <a:t> mà </a:t>
            </a:r>
            <a:r>
              <a:rPr lang="en-US" dirty="0" err="1">
                <a:latin typeface="Calibri Light" panose="020F0302020204030204" pitchFamily="34" charset="0"/>
                <a:cs typeface="Calibri Light" panose="020F0302020204030204" pitchFamily="34" charset="0"/>
              </a:rPr>
              <a:t>trang</a:t>
            </a:r>
            <a:r>
              <a:rPr lang="en-US" dirty="0">
                <a:latin typeface="Calibri Light" panose="020F0302020204030204" pitchFamily="34" charset="0"/>
                <a:cs typeface="Calibri Light" panose="020F0302020204030204" pitchFamily="34" charset="0"/>
              </a:rPr>
              <a:t> web hay </a:t>
            </a:r>
            <a:r>
              <a:rPr lang="en-US" dirty="0" err="1">
                <a:latin typeface="Calibri Light" panose="020F0302020204030204" pitchFamily="34" charset="0"/>
                <a:cs typeface="Calibri Light" panose="020F0302020204030204" pitchFamily="34" charset="0"/>
              </a:rPr>
              <a:t>ứng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 đó </a:t>
            </a:r>
            <a:r>
              <a:rPr lang="en-US" dirty="0" err="1">
                <a:latin typeface="Calibri Light" panose="020F0302020204030204" pitchFamily="34" charset="0"/>
                <a:cs typeface="Calibri Light" panose="020F0302020204030204" pitchFamily="34" charset="0"/>
              </a:rPr>
              <a:t>sử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Google </a:t>
            </a:r>
            <a:r>
              <a:rPr kumimoji="0" lang="en-US"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Oauth</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1" kern="1200" dirty="0">
                <a:solidFill>
                  <a:schemeClr val="tx1"/>
                </a:solidFill>
                <a:latin typeface="Calibri" panose="020F0502020204030204" pitchFamily="34" charset="0"/>
                <a:cs typeface="Calibri" panose="020F0502020204030204" pitchFamily="34" charset="0"/>
              </a:rPr>
              <a:t>Mô </a:t>
            </a:r>
            <a:r>
              <a:rPr lang="en-US" b="1" kern="1200" dirty="0" err="1">
                <a:solidFill>
                  <a:schemeClr val="tx1"/>
                </a:solidFill>
                <a:latin typeface="Calibri" panose="020F0502020204030204" pitchFamily="34" charset="0"/>
                <a:cs typeface="Calibri" panose="020F0502020204030204" pitchFamily="34" charset="0"/>
              </a:rPr>
              <a:t>hình</a:t>
            </a:r>
            <a:r>
              <a:rPr lang="en-US" b="1" kern="1200" dirty="0">
                <a:solidFill>
                  <a:schemeClr val="tx1"/>
                </a:solidFill>
                <a:latin typeface="Calibri" panose="020F0502020204030204" pitchFamily="34" charset="0"/>
                <a:cs typeface="Calibri" panose="020F0502020204030204" pitchFamily="34" charset="0"/>
              </a:rPr>
              <a:t> </a:t>
            </a:r>
            <a:r>
              <a:rPr lang="en-US" b="1" kern="1200" dirty="0" err="1">
                <a:solidFill>
                  <a:schemeClr val="tx1"/>
                </a:solidFill>
                <a:latin typeface="Calibri" panose="020F0502020204030204" pitchFamily="34" charset="0"/>
                <a:cs typeface="Calibri" panose="020F0502020204030204" pitchFamily="34" charset="0"/>
              </a:rPr>
              <a:t>khởi</a:t>
            </a:r>
            <a:r>
              <a:rPr lang="en-US" b="1" kern="1200" dirty="0">
                <a:solidFill>
                  <a:schemeClr val="tx1"/>
                </a:solidFill>
                <a:latin typeface="Calibri" panose="020F0502020204030204" pitchFamily="34" charset="0"/>
                <a:cs typeface="Calibri" panose="020F0502020204030204" pitchFamily="34" charset="0"/>
              </a:rPr>
              <a:t> </a:t>
            </a:r>
            <a:r>
              <a:rPr lang="en-US" b="1" kern="1200" dirty="0" err="1">
                <a:solidFill>
                  <a:schemeClr val="tx1"/>
                </a:solidFill>
                <a:latin typeface="Calibri" panose="020F0502020204030204" pitchFamily="34" charset="0"/>
                <a:cs typeface="Calibri" panose="020F0502020204030204" pitchFamily="34" charset="0"/>
              </a:rPr>
              <a:t>điểm</a:t>
            </a:r>
            <a:endParaRPr lang="en-US" b="1" kern="1200" dirty="0">
              <a:solidFill>
                <a:schemeClr val="tx1"/>
              </a:solidFill>
              <a:latin typeface="Calibri" panose="020F0502020204030204" pitchFamily="34" charset="0"/>
              <a:cs typeface="Calibri" panose="020F0502020204030204" pitchFamily="34" charset="0"/>
            </a:endParaRPr>
          </a:p>
        </p:txBody>
      </p:sp>
      <p:sp>
        <p:nvSpPr>
          <p:cNvPr id="29" name="Freeform: Shape 2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Placeholder 7">
            <a:extLst>
              <a:ext uri="{FF2B5EF4-FFF2-40B4-BE49-F238E27FC236}">
                <a16:creationId xmlns:a16="http://schemas.microsoft.com/office/drawing/2014/main" id="{E1B117D9-027F-E66F-AB2C-18AE440441AC}"/>
              </a:ext>
            </a:extLst>
          </p:cNvPr>
          <p:cNvPicPr>
            <a:picLocks noGrp="1" noChangeAspect="1"/>
          </p:cNvPicPr>
          <p:nvPr>
            <p:ph type="pic" sz="quarter" idx="13"/>
          </p:nvPr>
        </p:nvPicPr>
        <p:blipFill>
          <a:blip r:embed="rId2"/>
          <a:srcRect t="72" b="72"/>
          <a:stretch>
            <a:fillRect/>
          </a:stretch>
        </p:blipFill>
        <p:spPr>
          <a:xfrm>
            <a:off x="1257070" y="1406100"/>
            <a:ext cx="3414943" cy="341002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894962" y="1984443"/>
            <a:ext cx="5458838" cy="4192520"/>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latin typeface="Calibri Light" panose="020F0302020204030204" pitchFamily="34" charset="0"/>
                <a:cs typeface="Calibri Light" panose="020F0302020204030204" pitchFamily="34" charset="0"/>
              </a:rPr>
              <a:t>User </a:t>
            </a:r>
            <a:r>
              <a:rPr lang="en-US" dirty="0" err="1">
                <a:latin typeface="Calibri Light" panose="020F0302020204030204" pitchFamily="34" charset="0"/>
                <a:cs typeface="Calibri Light" panose="020F0302020204030204" pitchFamily="34" charset="0"/>
              </a:rPr>
              <a:t>cần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bằng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phương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pháp</a:t>
            </a:r>
            <a:r>
              <a:rPr lang="en-US" dirty="0">
                <a:latin typeface="Calibri Light" panose="020F0302020204030204" pitchFamily="34" charset="0"/>
                <a:cs typeface="Calibri Light" panose="020F0302020204030204" pitchFamily="34" charset="0"/>
              </a:rPr>
              <a:t> login) </a:t>
            </a:r>
            <a:r>
              <a:rPr lang="en-US" dirty="0" err="1">
                <a:latin typeface="Calibri Light" panose="020F0302020204030204" pitchFamily="34" charset="0"/>
                <a:cs typeface="Calibri Light" panose="020F0302020204030204" pitchFamily="34" charset="0"/>
              </a:rPr>
              <a:t>trước</a:t>
            </a:r>
            <a:r>
              <a:rPr lang="en-US" dirty="0">
                <a:latin typeface="Calibri Light" panose="020F0302020204030204" pitchFamily="34" charset="0"/>
                <a:cs typeface="Calibri Light" panose="020F0302020204030204" pitchFamily="34" charset="0"/>
              </a:rPr>
              <a:t> khi có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truy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đến </a:t>
            </a:r>
            <a:r>
              <a:rPr lang="en-US" dirty="0" err="1">
                <a:latin typeface="Calibri Light" panose="020F0302020204030204" pitchFamily="34" charset="0"/>
                <a:cs typeface="Calibri Light" panose="020F0302020204030204" pitchFamily="34" charset="0"/>
              </a:rPr>
              <a:t>thông</a:t>
            </a:r>
            <a:r>
              <a:rPr lang="en-US" dirty="0">
                <a:latin typeface="Calibri Light" panose="020F0302020204030204" pitchFamily="34" charset="0"/>
                <a:cs typeface="Calibri Light" panose="020F0302020204030204" pitchFamily="34" charset="0"/>
              </a:rPr>
              <a:t> tin của </a:t>
            </a:r>
            <a:r>
              <a:rPr lang="en-US" dirty="0" err="1">
                <a:latin typeface="Calibri Light" panose="020F0302020204030204" pitchFamily="34" charset="0"/>
                <a:cs typeface="Calibri Light" panose="020F0302020204030204" pitchFamily="34" charset="0"/>
              </a:rPr>
              <a:t>mình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được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lưu</a:t>
            </a:r>
            <a:r>
              <a:rPr lang="en-US" dirty="0">
                <a:latin typeface="Calibri Light" panose="020F0302020204030204" pitchFamily="34" charset="0"/>
                <a:cs typeface="Calibri Light" panose="020F0302020204030204" pitchFamily="34" charset="0"/>
              </a:rPr>
              <a:t> trên server</a:t>
            </a: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Google Oauth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5</a:t>
            </a:fld>
            <a:endParaRPr kumimoji="0" lang="en-US" b="0" i="0" u="none" strike="noStrike" normalizeH="0" noProof="0">
              <a:ln>
                <a:noFill/>
              </a:ln>
              <a:solidFill>
                <a:prstClr val="black">
                  <a:tint val="75000"/>
                </a:prstClr>
              </a:solidFill>
              <a:effectLst/>
              <a:uLnTx/>
              <a:uFillTx/>
            </a:endParaRPr>
          </a:p>
        </p:txBody>
      </p:sp>
    </p:spTree>
    <p:extLst>
      <p:ext uri="{BB962C8B-B14F-4D97-AF65-F5344CB8AC3E}">
        <p14:creationId xmlns:p14="http://schemas.microsoft.com/office/powerpoint/2010/main" val="392525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a:xfrm>
            <a:off x="5894962" y="479493"/>
            <a:ext cx="5458838" cy="1325563"/>
          </a:xfrm>
        </p:spPr>
        <p:txBody>
          <a:bodyPr>
            <a:normAutofit/>
          </a:bodyPr>
          <a:lstStyle/>
          <a:p>
            <a:r>
              <a:rPr lang="en-US" b="1" dirty="0" err="1">
                <a:latin typeface="Calibri" panose="020F0502020204030204" pitchFamily="34" charset="0"/>
                <a:cs typeface="Calibri" panose="020F0502020204030204" pitchFamily="34" charset="0"/>
              </a:rPr>
              <a:t>Vấn</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đề</a:t>
            </a:r>
            <a:endParaRPr lang="en-US" b="1" dirty="0">
              <a:latin typeface="Calibri" panose="020F0502020204030204" pitchFamily="34" charset="0"/>
              <a:cs typeface="Calibri" panose="020F0502020204030204" pitchFamily="34" charset="0"/>
            </a:endParaRP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Back with solid fill">
            <a:extLst>
              <a:ext uri="{FF2B5EF4-FFF2-40B4-BE49-F238E27FC236}">
                <a16:creationId xmlns:a16="http://schemas.microsoft.com/office/drawing/2014/main" id="{20EA4E7A-E92D-A4F8-3057-4A32AA5A7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16/9/2022</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a:xfrm>
            <a:off x="4038600" y="6356350"/>
            <a:ext cx="41148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Google</a:t>
            </a:r>
            <a:r>
              <a:rPr kumimoji="0" lang="en-US" b="0" i="0" u="none" strike="noStrike" kern="1200" cap="none" spc="0" normalizeH="0" noProof="0" dirty="0">
                <a:ln>
                  <a:noFill/>
                </a:ln>
                <a:solidFill>
                  <a:prstClr val="black">
                    <a:tint val="75000"/>
                  </a:prstClr>
                </a:solidFill>
                <a:effectLst/>
                <a:uLnTx/>
                <a:uFillTx/>
                <a:latin typeface="Calibri" panose="020F0502020204030204"/>
                <a:ea typeface="+mn-ea"/>
                <a:cs typeface="+mn-cs"/>
              </a:rPr>
              <a:t> </a:t>
            </a:r>
            <a:r>
              <a:rPr kumimoji="0" lang="en-US" b="0" i="0" u="none" strike="noStrike" kern="1200" cap="none" spc="0" normalizeH="0" noProof="0" dirty="0" err="1">
                <a:ln>
                  <a:noFill/>
                </a:ln>
                <a:solidFill>
                  <a:prstClr val="black">
                    <a:tint val="75000"/>
                  </a:prstClr>
                </a:solidFill>
                <a:effectLst/>
                <a:uLnTx/>
                <a:uFillTx/>
                <a:latin typeface="Calibri" panose="020F0502020204030204"/>
                <a:ea typeface="+mn-ea"/>
                <a:cs typeface="+mn-cs"/>
              </a:rPr>
              <a:t>Oauth</a:t>
            </a:r>
            <a:r>
              <a:rPr kumimoji="0" lang="en-US" b="0" i="0" u="none" strike="noStrike" kern="1200" cap="none" spc="0" normalizeH="0" noProof="0" dirty="0">
                <a:ln>
                  <a:noFill/>
                </a:ln>
                <a:solidFill>
                  <a:prstClr val="black">
                    <a:tint val="75000"/>
                  </a:prstClr>
                </a:solidFill>
                <a:effectLst/>
                <a:uLnTx/>
                <a:uFillTx/>
                <a:latin typeface="Calibri" panose="020F0502020204030204"/>
                <a:ea typeface="+mn-ea"/>
                <a:cs typeface="+mn-cs"/>
              </a:rPr>
              <a:t> 2.0</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6</a:t>
            </a:fld>
            <a:endPar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951839364"/>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4264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33">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35">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45" name="Rectangle 3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c 3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1" kern="1200" dirty="0" err="1">
                <a:solidFill>
                  <a:schemeClr val="tx1"/>
                </a:solidFill>
                <a:latin typeface="Calibri" panose="020F0502020204030204" pitchFamily="34" charset="0"/>
                <a:cs typeface="Calibri" panose="020F0502020204030204" pitchFamily="34" charset="0"/>
              </a:rPr>
              <a:t>Giải</a:t>
            </a:r>
            <a:r>
              <a:rPr lang="en-US" b="1" kern="1200" dirty="0">
                <a:solidFill>
                  <a:schemeClr val="tx1"/>
                </a:solidFill>
                <a:latin typeface="Calibri" panose="020F0502020204030204" pitchFamily="34" charset="0"/>
                <a:cs typeface="Calibri" panose="020F0502020204030204" pitchFamily="34" charset="0"/>
              </a:rPr>
              <a:t> </a:t>
            </a:r>
            <a:r>
              <a:rPr lang="en-US" b="1" kern="1200" dirty="0" err="1">
                <a:solidFill>
                  <a:schemeClr val="tx1"/>
                </a:solidFill>
                <a:latin typeface="Calibri" panose="020F0502020204030204" pitchFamily="34" charset="0"/>
                <a:cs typeface="Calibri" panose="020F0502020204030204" pitchFamily="34" charset="0"/>
              </a:rPr>
              <a:t>pháp</a:t>
            </a:r>
            <a:endParaRPr lang="en-US" b="1" kern="1200" dirty="0">
              <a:solidFill>
                <a:schemeClr val="tx1"/>
              </a:solidFill>
              <a:latin typeface="Calibri" panose="020F0502020204030204" pitchFamily="34" charset="0"/>
              <a:cs typeface="Calibri" panose="020F0502020204030204" pitchFamily="34" charset="0"/>
            </a:endParaRPr>
          </a:p>
        </p:txBody>
      </p:sp>
      <p:sp>
        <p:nvSpPr>
          <p:cNvPr id="42" name="Freeform: Shape 4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Placeholder 6" descr="Key outline">
            <a:extLst>
              <a:ext uri="{FF2B5EF4-FFF2-40B4-BE49-F238E27FC236}">
                <a16:creationId xmlns:a16="http://schemas.microsoft.com/office/drawing/2014/main" id="{30C558CF-6088-AF2B-E9E7-9B5A027A3B03}"/>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t="72" b="72"/>
          <a:stretch>
            <a:fillRect/>
          </a:stretch>
        </p:blipFill>
        <p:spPr>
          <a:xfrm>
            <a:off x="703182" y="958878"/>
            <a:ext cx="4777381" cy="47705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894962" y="1984443"/>
            <a:ext cx="5458838" cy="4192520"/>
          </a:xfrm>
        </p:spPr>
        <p:txBody>
          <a:bodyPr vert="horz" lIns="91440" tIns="45720" rIns="91440" bIns="45720" rtlCol="0">
            <a:normAutofit/>
          </a:bodyPr>
          <a:lstStyle/>
          <a:p>
            <a:pPr indent="-228600">
              <a:lnSpc>
                <a:spcPct val="90000"/>
              </a:lnSpc>
              <a:buFont typeface="Arial" panose="020B0604020202020204" pitchFamily="34" charset="0"/>
              <a:buChar char="•"/>
            </a:pPr>
            <a:r>
              <a:rPr lang="en-US" sz="2800" dirty="0" err="1">
                <a:latin typeface="Calibri Light" panose="020F0302020204030204" pitchFamily="34" charset="0"/>
                <a:cs typeface="Calibri Light" panose="020F0302020204030204" pitchFamily="34" charset="0"/>
              </a:rPr>
              <a:t>Giải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pháp</a:t>
            </a:r>
            <a:r>
              <a:rPr lang="en-US" sz="2800" dirty="0">
                <a:latin typeface="Calibri Light" panose="020F0302020204030204" pitchFamily="34" charset="0"/>
                <a:cs typeface="Calibri Light" panose="020F0302020204030204" pitchFamily="34" charset="0"/>
              </a:rPr>
              <a:t> single-sign-on giúp </a:t>
            </a:r>
            <a:r>
              <a:rPr lang="en-US" sz="2800" dirty="0" err="1">
                <a:latin typeface="Calibri Light" panose="020F0302020204030204" pitchFamily="34" charset="0"/>
                <a:cs typeface="Calibri Light" panose="020F0302020204030204" pitchFamily="34" charset="0"/>
              </a:rPr>
              <a:t>nhiều</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dịch</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vụ</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dùng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chung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một</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tài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khoản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xác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thực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cho</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mỗi</a:t>
            </a:r>
            <a:r>
              <a:rPr lang="en-US" sz="2800" dirty="0">
                <a:latin typeface="Calibri Light" panose="020F0302020204030204" pitchFamily="34" charset="0"/>
                <a:cs typeface="Calibri Light" panose="020F0302020204030204" pitchFamily="34" charset="0"/>
              </a:rPr>
              <a:t> user (</a:t>
            </a:r>
            <a:r>
              <a:rPr lang="en-US" sz="2800" dirty="0" err="1">
                <a:latin typeface="Calibri Light" panose="020F0302020204030204" pitchFamily="34" charset="0"/>
                <a:cs typeface="Calibri Light" panose="020F0302020204030204" pitchFamily="34" charset="0"/>
              </a:rPr>
              <a:t>các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dịch</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vụ</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thực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thi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cơ</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chế</a:t>
            </a:r>
            <a:r>
              <a:rPr lang="en-US" sz="2800" dirty="0">
                <a:latin typeface="Calibri Light" panose="020F0302020204030204" pitchFamily="34" charset="0"/>
                <a:cs typeface="Calibri Light" panose="020F0302020204030204" pitchFamily="34" charset="0"/>
              </a:rPr>
              <a:t> login </a:t>
            </a:r>
            <a:r>
              <a:rPr lang="en-US" sz="2800" dirty="0" err="1">
                <a:latin typeface="Calibri Light" panose="020F0302020204030204" pitchFamily="34" charset="0"/>
                <a:cs typeface="Calibri Light" panose="020F0302020204030204" pitchFamily="34" charset="0"/>
              </a:rPr>
              <a:t>riêng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nhưng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với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cùng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một</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tài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khoản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và</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mật</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khẩu</a:t>
            </a:r>
            <a:r>
              <a:rPr lang="en-US" sz="2800" dirty="0">
                <a:latin typeface="Calibri Light" panose="020F0302020204030204" pitchFamily="34" charset="0"/>
                <a:cs typeface="Calibri Light" panose="020F0302020204030204" pitchFamily="34" charset="0"/>
              </a:rPr>
              <a:t>). </a:t>
            </a:r>
          </a:p>
          <a:p>
            <a:pPr indent="-228600">
              <a:lnSpc>
                <a:spcPct val="90000"/>
              </a:lnSpc>
              <a:buFont typeface="Arial" panose="020B0604020202020204" pitchFamily="34" charset="0"/>
              <a:buChar char="•"/>
            </a:pPr>
            <a:endParaRPr lang="en-US" dirty="0"/>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Google Oauth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smtClean="0">
                <a:ln>
                  <a:noFill/>
                </a:ln>
                <a:solidFill>
                  <a:prstClr val="black">
                    <a:tint val="75000"/>
                  </a:prstClr>
                </a:solidFill>
                <a:effectLst/>
                <a:uLnTx/>
                <a:uFillTx/>
              </a:rPr>
              <a:pPr marR="0" lvl="0" indent="0" fontAlgn="auto">
                <a:spcBef>
                  <a:spcPts val="0"/>
                </a:spcBef>
                <a:spcAft>
                  <a:spcPts val="600"/>
                </a:spcAft>
                <a:buClrTx/>
                <a:buSzTx/>
                <a:buFontTx/>
                <a:buNone/>
                <a:tabLst/>
                <a:defRPr/>
              </a:pPr>
              <a:t>7</a:t>
            </a:fld>
            <a:endParaRPr kumimoji="0" lang="en-US" b="0" i="0" u="none" strike="noStrike" normalizeH="0" noProof="0">
              <a:ln>
                <a:noFill/>
              </a:ln>
              <a:solidFill>
                <a:prstClr val="black">
                  <a:tint val="75000"/>
                </a:prstClr>
              </a:solidFill>
              <a:effectLst/>
              <a:uLnTx/>
              <a:uFillTx/>
            </a:endParaRPr>
          </a:p>
        </p:txBody>
      </p:sp>
    </p:spTree>
    <p:extLst>
      <p:ext uri="{BB962C8B-B14F-4D97-AF65-F5344CB8AC3E}">
        <p14:creationId xmlns:p14="http://schemas.microsoft.com/office/powerpoint/2010/main" val="22416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45" name="Rectangle 4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c 4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1E4421B5-FB6D-9AE1-C51D-73EFFEE79AB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Giải</a:t>
            </a:r>
            <a:r>
              <a:rPr lang="en-US" sz="4400" b="1" kern="1200" dirty="0">
                <a:solidFill>
                  <a:schemeClr val="tx1"/>
                </a:solidFill>
                <a:latin typeface="Calibri" panose="020F0502020204030204" pitchFamily="34" charset="0"/>
                <a:cs typeface="Calibri" panose="020F0502020204030204" pitchFamily="34" charset="0"/>
              </a:rPr>
              <a:t> </a:t>
            </a:r>
            <a:r>
              <a:rPr lang="en-US" sz="4400" b="1" kern="1200" dirty="0" err="1">
                <a:solidFill>
                  <a:schemeClr val="tx1"/>
                </a:solidFill>
                <a:latin typeface="Calibri" panose="020F0502020204030204" pitchFamily="34" charset="0"/>
                <a:cs typeface="Calibri" panose="020F0502020204030204" pitchFamily="34" charset="0"/>
              </a:rPr>
              <a:t>pháp</a:t>
            </a:r>
            <a:r>
              <a:rPr lang="en-US" sz="4400" b="1" kern="1200" dirty="0">
                <a:solidFill>
                  <a:schemeClr val="tx1"/>
                </a:solidFill>
                <a:latin typeface="Calibri" panose="020F0502020204030204" pitchFamily="34" charset="0"/>
                <a:cs typeface="Calibri" panose="020F0502020204030204" pitchFamily="34" charset="0"/>
              </a:rPr>
              <a:t> LDAP</a:t>
            </a:r>
          </a:p>
        </p:txBody>
      </p:sp>
      <p:sp>
        <p:nvSpPr>
          <p:cNvPr id="49" name="Freeform: Shape 4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E254AD3-9CC9-6AB4-EDE4-403410A71FFA}"/>
              </a:ext>
            </a:extLst>
          </p:cNvPr>
          <p:cNvPicPr>
            <a:picLocks noChangeAspect="1"/>
          </p:cNvPicPr>
          <p:nvPr/>
        </p:nvPicPr>
        <p:blipFill>
          <a:blip r:embed="rId2"/>
          <a:stretch>
            <a:fillRect/>
          </a:stretch>
        </p:blipFill>
        <p:spPr>
          <a:xfrm>
            <a:off x="703182" y="2090066"/>
            <a:ext cx="4836352" cy="253908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1" name="Text Placeholder 10">
            <a:extLst>
              <a:ext uri="{FF2B5EF4-FFF2-40B4-BE49-F238E27FC236}">
                <a16:creationId xmlns:a16="http://schemas.microsoft.com/office/drawing/2014/main" id="{D6C9E10B-7D66-1637-1972-230D5ED341CF}"/>
              </a:ext>
            </a:extLst>
          </p:cNvPr>
          <p:cNvSpPr>
            <a:spLocks noGrp="1"/>
          </p:cNvSpPr>
          <p:nvPr>
            <p:ph type="body" sz="half" idx="2"/>
          </p:nvPr>
        </p:nvSpPr>
        <p:spPr>
          <a:xfrm>
            <a:off x="5894962" y="1984443"/>
            <a:ext cx="5458838" cy="4192520"/>
          </a:xfrm>
        </p:spPr>
        <p:txBody>
          <a:bodyPr vert="horz" lIns="91440" tIns="45720" rIns="91440" bIns="45720" rtlCol="0">
            <a:normAutofit/>
          </a:bodyPr>
          <a:lstStyle/>
          <a:p>
            <a:pPr indent="-228600">
              <a:buFont typeface="Arial" panose="020B0604020202020204" pitchFamily="34" charset="0"/>
              <a:buChar char="•"/>
            </a:pPr>
            <a:r>
              <a:rPr lang="en-US" sz="2800" dirty="0" err="1">
                <a:latin typeface="Calibri Light" panose="020F0302020204030204" pitchFamily="34" charset="0"/>
                <a:cs typeface="Calibri Light" panose="020F0302020204030204" pitchFamily="34" charset="0"/>
              </a:rPr>
              <a:t>Giải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pháp</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được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biết</a:t>
            </a:r>
            <a:r>
              <a:rPr lang="en-US" sz="2800" dirty="0">
                <a:latin typeface="Calibri Light" panose="020F0302020204030204" pitchFamily="34" charset="0"/>
                <a:cs typeface="Calibri Light" panose="020F0302020204030204" pitchFamily="34" charset="0"/>
              </a:rPr>
              <a:t> đến </a:t>
            </a:r>
            <a:r>
              <a:rPr lang="en-US" sz="2800" dirty="0" err="1">
                <a:latin typeface="Calibri Light" panose="020F0302020204030204" pitchFamily="34" charset="0"/>
                <a:cs typeface="Calibri Light" panose="020F0302020204030204" pitchFamily="34" charset="0"/>
              </a:rPr>
              <a:t>nhiều</a:t>
            </a:r>
            <a:r>
              <a:rPr lang="en-US" sz="2800" dirty="0">
                <a:latin typeface="Calibri Light" panose="020F0302020204030204" pitchFamily="34" charset="0"/>
                <a:cs typeface="Calibri Light" panose="020F0302020204030204" pitchFamily="34" charset="0"/>
              </a:rPr>
              <a:t> là LDAP (Lightweight Directory Access Protocol), </a:t>
            </a:r>
            <a:r>
              <a:rPr lang="en-US" sz="2800" dirty="0" err="1">
                <a:latin typeface="Calibri Light" panose="020F0302020204030204" pitchFamily="34" charset="0"/>
                <a:cs typeface="Calibri Light" panose="020F0302020204030204" pitchFamily="34" charset="0"/>
              </a:rPr>
              <a:t>tuy</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nhiên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tích</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hợp</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giải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pháp</a:t>
            </a:r>
            <a:r>
              <a:rPr lang="en-US" sz="2800" dirty="0">
                <a:latin typeface="Calibri Light" panose="020F0302020204030204" pitchFamily="34" charset="0"/>
                <a:cs typeface="Calibri Light" panose="020F0302020204030204" pitchFamily="34" charset="0"/>
              </a:rPr>
              <a:t> này trong </a:t>
            </a:r>
            <a:r>
              <a:rPr lang="en-US" sz="2800" dirty="0" err="1">
                <a:latin typeface="Calibri Light" panose="020F0302020204030204" pitchFamily="34" charset="0"/>
                <a:cs typeface="Calibri Light" panose="020F0302020204030204" pitchFamily="34" charset="0"/>
              </a:rPr>
              <a:t>việc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xây</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dựng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ứng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dụng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khá</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phức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tạp</a:t>
            </a:r>
            <a:r>
              <a:rPr lang="en-US" sz="2800" dirty="0">
                <a:latin typeface="Calibri Light" panose="020F0302020204030204" pitchFamily="34" charset="0"/>
                <a:cs typeface="Calibri Light" panose="020F0302020204030204" pitchFamily="34" charset="0"/>
              </a:rPr>
              <a:t>.</a:t>
            </a:r>
          </a:p>
        </p:txBody>
      </p:sp>
      <p:sp>
        <p:nvSpPr>
          <p:cNvPr id="6" name="Date Placeholder 5">
            <a:extLst>
              <a:ext uri="{FF2B5EF4-FFF2-40B4-BE49-F238E27FC236}">
                <a16:creationId xmlns:a16="http://schemas.microsoft.com/office/drawing/2014/main" id="{E3DD17D0-D2F8-6B15-C4AB-85B00E9A9A1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tint val="75000"/>
                  </a:prstClr>
                </a:solidFill>
              </a:rPr>
              <a:t>16/9/2022</a:t>
            </a:r>
          </a:p>
        </p:txBody>
      </p:sp>
      <p:sp>
        <p:nvSpPr>
          <p:cNvPr id="7" name="Footer Placeholder 6">
            <a:extLst>
              <a:ext uri="{FF2B5EF4-FFF2-40B4-BE49-F238E27FC236}">
                <a16:creationId xmlns:a16="http://schemas.microsoft.com/office/drawing/2014/main" id="{78AF562E-4FCD-7EB6-EDBF-2D5C593E8BF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mn-lt"/>
                <a:ea typeface="+mn-ea"/>
                <a:cs typeface="+mn-cs"/>
              </a:rPr>
              <a:t>Google </a:t>
            </a:r>
            <a:r>
              <a:rPr lang="en-US" kern="1200" cap="none" spc="0" baseline="0" dirty="0" err="1">
                <a:solidFill>
                  <a:prstClr val="black">
                    <a:tint val="75000"/>
                  </a:prstClr>
                </a:solidFill>
                <a:latin typeface="+mn-lt"/>
                <a:ea typeface="+mn-ea"/>
                <a:cs typeface="+mn-cs"/>
              </a:rPr>
              <a:t>Oauth</a:t>
            </a:r>
            <a:r>
              <a:rPr lang="en-US" kern="1200" cap="none" spc="0" baseline="0" dirty="0">
                <a:solidFill>
                  <a:prstClr val="black">
                    <a:tint val="75000"/>
                  </a:prstClr>
                </a:solidFill>
                <a:latin typeface="+mn-lt"/>
                <a:ea typeface="+mn-ea"/>
                <a:cs typeface="+mn-cs"/>
              </a:rPr>
              <a:t> 2.0</a:t>
            </a:r>
          </a:p>
        </p:txBody>
      </p:sp>
      <p:sp>
        <p:nvSpPr>
          <p:cNvPr id="8" name="Slide Number Placeholder 7">
            <a:extLst>
              <a:ext uri="{FF2B5EF4-FFF2-40B4-BE49-F238E27FC236}">
                <a16:creationId xmlns:a16="http://schemas.microsoft.com/office/drawing/2014/main" id="{F71D9D60-084C-5A7A-7007-83787775FC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8</a:t>
            </a:fld>
            <a:endParaRPr lang="en-US">
              <a:solidFill>
                <a:prstClr val="black">
                  <a:tint val="75000"/>
                </a:prstClr>
              </a:solidFill>
            </a:endParaRPr>
          </a:p>
        </p:txBody>
      </p:sp>
    </p:spTree>
    <p:extLst>
      <p:ext uri="{BB962C8B-B14F-4D97-AF65-F5344CB8AC3E}">
        <p14:creationId xmlns:p14="http://schemas.microsoft.com/office/powerpoint/2010/main" val="1849967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543891" y="658879"/>
            <a:ext cx="5458838" cy="1325563"/>
          </a:xfrm>
        </p:spPr>
        <p:txBody>
          <a:bodyPr vert="horz" lIns="91440" tIns="45720" rIns="91440" bIns="45720" rtlCol="0" anchor="ctr">
            <a:normAutofit/>
          </a:bodyPr>
          <a:lstStyle/>
          <a:p>
            <a:r>
              <a:rPr lang="en-US" sz="4000" b="1" kern="1200" dirty="0" err="1">
                <a:solidFill>
                  <a:schemeClr val="tx1"/>
                </a:solidFill>
                <a:latin typeface="Calibri" panose="020F0502020204030204" pitchFamily="34" charset="0"/>
                <a:cs typeface="Calibri" panose="020F0502020204030204" pitchFamily="34" charset="0"/>
              </a:rPr>
              <a:t>Sự</a:t>
            </a:r>
            <a:r>
              <a:rPr lang="en-US" sz="4000" b="1" kern="1200" dirty="0">
                <a:solidFill>
                  <a:schemeClr val="tx1"/>
                </a:solidFill>
                <a:latin typeface="Calibri" panose="020F0502020204030204" pitchFamily="34" charset="0"/>
                <a:cs typeface="Calibri" panose="020F0502020204030204" pitchFamily="34" charset="0"/>
              </a:rPr>
              <a:t> </a:t>
            </a:r>
            <a:r>
              <a:rPr lang="en-US" sz="4000" b="1" kern="1200" dirty="0" err="1">
                <a:solidFill>
                  <a:schemeClr val="tx1"/>
                </a:solidFill>
                <a:latin typeface="Calibri" panose="020F0502020204030204" pitchFamily="34" charset="0"/>
                <a:cs typeface="Calibri" panose="020F0502020204030204" pitchFamily="34" charset="0"/>
              </a:rPr>
              <a:t>ra</a:t>
            </a:r>
            <a:r>
              <a:rPr lang="en-US" sz="4000" b="1" kern="1200" dirty="0">
                <a:solidFill>
                  <a:schemeClr val="tx1"/>
                </a:solidFill>
                <a:latin typeface="Calibri" panose="020F0502020204030204" pitchFamily="34" charset="0"/>
                <a:cs typeface="Calibri" panose="020F0502020204030204" pitchFamily="34" charset="0"/>
              </a:rPr>
              <a:t> </a:t>
            </a:r>
            <a:r>
              <a:rPr lang="en-US" sz="4000" b="1" kern="1200" dirty="0" err="1">
                <a:solidFill>
                  <a:schemeClr val="tx1"/>
                </a:solidFill>
                <a:latin typeface="Calibri" panose="020F0502020204030204" pitchFamily="34" charset="0"/>
                <a:cs typeface="Calibri" panose="020F0502020204030204" pitchFamily="34" charset="0"/>
              </a:rPr>
              <a:t>đời</a:t>
            </a:r>
            <a:r>
              <a:rPr lang="en-US" sz="4000" b="1" kern="1200" dirty="0">
                <a:solidFill>
                  <a:schemeClr val="tx1"/>
                </a:solidFill>
                <a:latin typeface="Calibri" panose="020F0502020204030204" pitchFamily="34" charset="0"/>
                <a:cs typeface="Calibri" panose="020F0502020204030204" pitchFamily="34" charset="0"/>
              </a:rPr>
              <a:t> của </a:t>
            </a:r>
            <a:r>
              <a:rPr lang="en-US" sz="4000" b="1" kern="1200" dirty="0" err="1">
                <a:solidFill>
                  <a:schemeClr val="tx1"/>
                </a:solidFill>
                <a:latin typeface="Calibri" panose="020F0502020204030204" pitchFamily="34" charset="0"/>
                <a:cs typeface="Calibri" panose="020F0502020204030204" pitchFamily="34" charset="0"/>
              </a:rPr>
              <a:t>Oauth</a:t>
            </a:r>
            <a:r>
              <a:rPr lang="en-US" sz="4000" b="1" kern="1200" dirty="0">
                <a:solidFill>
                  <a:schemeClr val="tx1"/>
                </a:solidFill>
                <a:latin typeface="Calibri" panose="020F0502020204030204" pitchFamily="34" charset="0"/>
                <a:cs typeface="Calibri" panose="020F0502020204030204" pitchFamily="34" charset="0"/>
              </a:rPr>
              <a:t> 2.0 </a:t>
            </a:r>
            <a:r>
              <a:rPr lang="en-US" sz="4000" b="1" kern="1200" dirty="0" err="1">
                <a:solidFill>
                  <a:schemeClr val="tx1"/>
                </a:solidFill>
                <a:latin typeface="Calibri" panose="020F0502020204030204" pitchFamily="34" charset="0"/>
                <a:cs typeface="Calibri" panose="020F0502020204030204" pitchFamily="34" charset="0"/>
              </a:rPr>
              <a:t>và</a:t>
            </a:r>
            <a:r>
              <a:rPr lang="en-US" sz="4000" b="1" kern="1200" dirty="0">
                <a:solidFill>
                  <a:schemeClr val="tx1"/>
                </a:solidFill>
                <a:latin typeface="Calibri" panose="020F0502020204030204" pitchFamily="34" charset="0"/>
                <a:cs typeface="Calibri" panose="020F0502020204030204" pitchFamily="34" charset="0"/>
              </a:rPr>
              <a:t> OpenID</a:t>
            </a:r>
          </a:p>
        </p:txBody>
      </p:sp>
      <p:sp>
        <p:nvSpPr>
          <p:cNvPr id="29" name="Freeform: Shape 2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Google Oauth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9</a:t>
            </a:fld>
            <a:endParaRPr kumimoji="0" lang="en-US" b="0" i="0" u="none" strike="noStrike" normalizeH="0" noProof="0">
              <a:ln>
                <a:noFill/>
              </a:ln>
              <a:solidFill>
                <a:prstClr val="black">
                  <a:tint val="75000"/>
                </a:prstClr>
              </a:solidFill>
              <a:effectLst/>
              <a:uLnTx/>
              <a:uFillTx/>
            </a:endParaRPr>
          </a:p>
        </p:txBody>
      </p:sp>
      <p:pic>
        <p:nvPicPr>
          <p:cNvPr id="1028" name="Picture 4">
            <a:extLst>
              <a:ext uri="{FF2B5EF4-FFF2-40B4-BE49-F238E27FC236}">
                <a16:creationId xmlns:a16="http://schemas.microsoft.com/office/drawing/2014/main" id="{DA182577-7125-85C5-CBDD-C8B5FECBC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98" y="939634"/>
            <a:ext cx="4343296" cy="43432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E312A1D1-872D-078A-9F43-C5E9C4784891}"/>
              </a:ext>
            </a:extLst>
          </p:cNvPr>
          <p:cNvGraphicFramePr/>
          <p:nvPr>
            <p:extLst>
              <p:ext uri="{D42A27DB-BD31-4B8C-83A1-F6EECF244321}">
                <p14:modId xmlns:p14="http://schemas.microsoft.com/office/powerpoint/2010/main" val="2841353704"/>
              </p:ext>
            </p:extLst>
          </p:nvPr>
        </p:nvGraphicFramePr>
        <p:xfrm>
          <a:off x="5543891" y="2076498"/>
          <a:ext cx="5575940" cy="421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85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barn(inVertical)">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1" grpId="0">
        <p:bldAsOne/>
      </p:bldGraphic>
    </p:bldLst>
  </p:timing>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F148-1770-458F-8F5B-C3D0A278AA97}">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71af3243-3dd4-4a8d-8c0d-dd76da1f02a5"/>
    <ds:schemaRef ds:uri="http://www.w3.org/XML/1998/namespace"/>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{43BD95F3-F716-4981-B389-A83ABCC8EBEC}tf78504181_win32</Template>
  <TotalTime>1638</TotalTime>
  <Words>1225</Words>
  <Application>Microsoft Office PowerPoint</Application>
  <PresentationFormat>Widescreen</PresentationFormat>
  <Paragraphs>176</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Avenir Next LT Pro</vt:lpstr>
      <vt:lpstr>Calibri</vt:lpstr>
      <vt:lpstr>Calibri Light</vt:lpstr>
      <vt:lpstr>Tw Cen MT</vt:lpstr>
      <vt:lpstr>ShapesVTI</vt:lpstr>
      <vt:lpstr>GOOGLE</vt:lpstr>
      <vt:lpstr>Thành viên nhóm</vt:lpstr>
      <vt:lpstr>Phần 1</vt:lpstr>
      <vt:lpstr>Giới thiệu</vt:lpstr>
      <vt:lpstr>Mô hình khởi điểm</vt:lpstr>
      <vt:lpstr>Vấn đề</vt:lpstr>
      <vt:lpstr>Giải pháp</vt:lpstr>
      <vt:lpstr>Giải pháp LDAP</vt:lpstr>
      <vt:lpstr>Sự ra đời của Oauth 2.0 và OpenID</vt:lpstr>
      <vt:lpstr>Phần 2</vt:lpstr>
      <vt:lpstr>Các khái niệm</vt:lpstr>
      <vt:lpstr>Authorization Code (Mật mã xác thực)</vt:lpstr>
      <vt:lpstr>Các bước tích hợp </vt:lpstr>
      <vt:lpstr>Bước 1</vt:lpstr>
      <vt:lpstr>Bước 1</vt:lpstr>
      <vt:lpstr>Bước 2</vt:lpstr>
      <vt:lpstr>Bước 2</vt:lpstr>
      <vt:lpstr>Bước 3</vt:lpstr>
      <vt:lpstr>Bước 3</vt:lpstr>
      <vt:lpstr>Bước 3</vt:lpstr>
      <vt:lpstr>Bước 4</vt:lpstr>
      <vt:lpstr>Token</vt:lpstr>
      <vt:lpstr>Bước 5</vt:lpstr>
      <vt:lpstr>Phần 3</vt:lpstr>
      <vt:lpstr>Bước 1</vt:lpstr>
      <vt:lpstr>Bước 1</vt:lpstr>
      <vt:lpstr>Bước 2</vt:lpstr>
      <vt:lpstr>Bước 2</vt:lpstr>
      <vt:lpstr>Bước 3</vt:lpstr>
      <vt:lpstr>Bước 3</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dc:title>
  <dc:creator>DANG PHUC HIEU 20194759</dc:creator>
  <cp:lastModifiedBy>PHAN QUOC CUONG 20196047</cp:lastModifiedBy>
  <cp:revision>8</cp:revision>
  <dcterms:created xsi:type="dcterms:W3CDTF">2022-06-14T21:43:45Z</dcterms:created>
  <dcterms:modified xsi:type="dcterms:W3CDTF">2022-06-28T15:47:33Z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